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xls" ContentType="application/vnd.ms-excel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21" r:id="rId1"/>
  </p:sldMasterIdLst>
  <p:notesMasterIdLst>
    <p:notesMasterId r:id="rId25"/>
  </p:notesMasterIdLst>
  <p:sldIdLst>
    <p:sldId id="265" r:id="rId2"/>
    <p:sldId id="378" r:id="rId3"/>
    <p:sldId id="374" r:id="rId4"/>
    <p:sldId id="377" r:id="rId5"/>
    <p:sldId id="379" r:id="rId6"/>
    <p:sldId id="278" r:id="rId7"/>
    <p:sldId id="315" r:id="rId8"/>
    <p:sldId id="316" r:id="rId9"/>
    <p:sldId id="365" r:id="rId10"/>
    <p:sldId id="276" r:id="rId11"/>
    <p:sldId id="359" r:id="rId12"/>
    <p:sldId id="370" r:id="rId13"/>
    <p:sldId id="371" r:id="rId14"/>
    <p:sldId id="372" r:id="rId15"/>
    <p:sldId id="283" r:id="rId16"/>
    <p:sldId id="284" r:id="rId17"/>
    <p:sldId id="373" r:id="rId18"/>
    <p:sldId id="376" r:id="rId19"/>
    <p:sldId id="381" r:id="rId20"/>
    <p:sldId id="380" r:id="rId21"/>
    <p:sldId id="286" r:id="rId22"/>
    <p:sldId id="294" r:id="rId23"/>
    <p:sldId id="341" r:id="rId24"/>
  </p:sldIdLst>
  <p:sldSz cx="9144000" cy="6858000" type="screen4x3"/>
  <p:notesSz cx="7010400" cy="9296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77122" autoAdjust="0"/>
  </p:normalViewPr>
  <p:slideViewPr>
    <p:cSldViewPr>
      <p:cViewPr varScale="1">
        <p:scale>
          <a:sx n="88" d="100"/>
          <a:sy n="88" d="100"/>
        </p:scale>
        <p:origin x="-2130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50" d="100"/>
        <a:sy n="150" d="100"/>
      </p:scale>
      <p:origin x="0" y="3204"/>
    </p:cViewPr>
  </p:sorterViewPr>
  <p:notesViewPr>
    <p:cSldViewPr>
      <p:cViewPr>
        <p:scale>
          <a:sx n="100" d="100"/>
          <a:sy n="100" d="100"/>
        </p:scale>
        <p:origin x="-2592" y="354"/>
      </p:cViewPr>
      <p:guideLst>
        <p:guide orient="horz" pos="2928"/>
        <p:guide pos="220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87866F39-FF13-4B5B-92FF-E4327896413A}" type="datetimeFigureOut">
              <a:rPr lang="en-US" smtClean="0"/>
              <a:t>11/14/2014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518C1F19-C9CB-4CD0-9A61-3F6A13F188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97002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600" dirty="0"/>
          </a:p>
          <a:p>
            <a:r>
              <a:rPr lang="en-US" sz="1600" dirty="0"/>
              <a:t>Introductions:</a:t>
            </a:r>
          </a:p>
          <a:p>
            <a:r>
              <a:rPr lang="en-US" sz="1600" dirty="0"/>
              <a:t>Yourself</a:t>
            </a:r>
          </a:p>
          <a:p>
            <a:r>
              <a:rPr lang="en-US" sz="1600" dirty="0"/>
              <a:t>Everyone if fairly small group or at least have folks meet their neighbors if the group is too large for all to introduce themselves</a:t>
            </a:r>
            <a:r>
              <a:rPr lang="en-US" sz="1400" dirty="0"/>
              <a:t>.</a:t>
            </a:r>
          </a:p>
          <a:p>
            <a:endParaRPr lang="en-US" sz="1400" dirty="0"/>
          </a:p>
          <a:p>
            <a:r>
              <a:rPr lang="en-US" sz="1400" dirty="0"/>
              <a:t>(This might be a good time to let them form groups of 3 or 4 because there will be several opportunities to work in small groups. Or you could wait and let groups vary a bit for the </a:t>
            </a:r>
            <a:r>
              <a:rPr lang="en-US" sz="1400"/>
              <a:t>different assignments.)</a:t>
            </a:r>
            <a:endParaRPr lang="en-US" sz="1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8C1F19-C9CB-4CD0-9A61-3F6A13F1889E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2499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1D586B-FF8A-483E-A486-A47E0939C797}" type="slidenum">
              <a:rPr lang="en-US" smtClean="0"/>
              <a:pPr/>
              <a:t>6</a:t>
            </a:fld>
            <a:endParaRPr lang="en-US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400" dirty="0"/>
          </a:p>
          <a:p>
            <a:r>
              <a:rPr lang="en-US" sz="1400" dirty="0"/>
              <a:t>Researchers divided the children into 5</a:t>
            </a:r>
            <a:r>
              <a:rPr lang="en-US" sz="1400" baseline="30000" dirty="0"/>
              <a:t>th</a:t>
            </a:r>
            <a:r>
              <a:rPr lang="en-US" sz="1400" dirty="0"/>
              <a:t>’s (quintiles) based on family income and took math, language and literacy scores and developed a cognitive skills measure. As you see, scores for the children increased as family income increased.</a:t>
            </a:r>
          </a:p>
          <a:p>
            <a:endParaRPr lang="en-US" sz="1400" dirty="0"/>
          </a:p>
          <a:p>
            <a:endParaRPr lang="en-US" sz="1400" dirty="0"/>
          </a:p>
          <a:p>
            <a:r>
              <a:rPr lang="en-US" dirty="0" smtClean="0"/>
              <a:t>Background in case anyone asks…(NIEER Analysis of ECLS-K): National Institute for Early Education Research took data from Early Childhood Longitudinal Study—K Cohort. </a:t>
            </a:r>
          </a:p>
          <a:p>
            <a:endParaRPr lang="en-US" dirty="0" smtClean="0"/>
          </a:p>
          <a:p>
            <a:r>
              <a:rPr lang="en-US" dirty="0" smtClean="0"/>
              <a:t>The </a:t>
            </a:r>
            <a:r>
              <a:rPr lang="en-US" dirty="0"/>
              <a:t>Early Childhood Longitudinal Study, Kindergarten Class of 1998-99 (ECLS-K) focuses on children's early school experiences beginning with kindergarten and following children through middle school. The ECLS-K data provide descriptive information on children's status at entry to school, their transition into school, and their progression through 8th grade. The longitudinal nature of the ECLS-K data enables researchers to study how a wide range of family, school, community, and individual factors are associated with school performance.</a:t>
            </a:r>
          </a:p>
          <a:p>
            <a:r>
              <a:rPr lang="en-US" dirty="0" smtClean="0"/>
              <a:t>his was a national study that randomized kids to study over many years. Thousands of children, families and teachers participated in the study throughout all of the years.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8C1F19-C9CB-4CD0-9A61-3F6A13F1889E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936127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600" dirty="0"/>
          </a:p>
          <a:p>
            <a:r>
              <a:rPr lang="en-US" sz="1600" dirty="0"/>
              <a:t>Same explanation for social skills—as children entered kindergarten, the more money in a family, the higher the  children were rated on social skills.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8C1F19-C9CB-4CD0-9A61-3F6A13F1889E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340586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94A8C4-7F6A-47BD-9DF1-9766938C7CE9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sz="1600" dirty="0"/>
          </a:p>
          <a:p>
            <a:r>
              <a:rPr lang="en-US" sz="1600" dirty="0"/>
              <a:t>Nationally—and in each state—the amount of public money spent on children’s services/education increases by age.  As the brain is in the most rapid growth stage, the least amount of money is spent supporting the children.</a:t>
            </a:r>
          </a:p>
          <a:p>
            <a:endParaRPr lang="en-US" sz="1600" dirty="0"/>
          </a:p>
          <a:p>
            <a:r>
              <a:rPr lang="en-US" sz="1600" dirty="0"/>
              <a:t>This might be a good graph to share with policymakers!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1D586B-FF8A-483E-A486-A47E0939C797}" type="slidenum">
              <a:rPr lang="en-US" smtClean="0"/>
              <a:pPr/>
              <a:t>10</a:t>
            </a:fld>
            <a:endParaRPr lang="en-US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94A8C4-7F6A-47BD-9DF1-9766938C7CE9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040" y="4493260"/>
            <a:ext cx="5608320" cy="4183380"/>
          </a:xfrm>
        </p:spPr>
        <p:txBody>
          <a:bodyPr>
            <a:normAutofit/>
          </a:bodyPr>
          <a:lstStyle/>
          <a:p>
            <a:r>
              <a:rPr lang="en-US" sz="1600" dirty="0"/>
              <a:t>Let’s look at lots of areas that need advocates. These are some possible areas you could choose to be an advocate. Be thinking of more!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1D586B-FF8A-483E-A486-A47E0939C797}" type="slidenum">
              <a:rPr lang="en-US" smtClean="0"/>
              <a:pPr/>
              <a:t>15</a:t>
            </a:fld>
            <a:endParaRPr lang="en-US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934720" y="4415790"/>
            <a:ext cx="5374640" cy="4183380"/>
          </a:xfrm>
        </p:spPr>
        <p:txBody>
          <a:bodyPr>
            <a:normAutofit/>
          </a:bodyPr>
          <a:lstStyle/>
          <a:p>
            <a:endParaRPr lang="en-US" sz="1600" dirty="0"/>
          </a:p>
          <a:p>
            <a:r>
              <a:rPr lang="en-US" sz="1600" dirty="0"/>
              <a:t>And, do you have any more to add?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1D586B-FF8A-483E-A486-A47E0939C797}" type="slidenum">
              <a:rPr lang="en-US" smtClean="0"/>
              <a:pPr/>
              <a:t>16</a:t>
            </a:fld>
            <a:endParaRPr lang="en-US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1D586B-FF8A-483E-A486-A47E0939C797}" type="slidenum">
              <a:rPr lang="en-US" smtClean="0"/>
              <a:pPr/>
              <a:t>21</a:t>
            </a:fld>
            <a:endParaRPr lang="en-US"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600" dirty="0"/>
          </a:p>
          <a:p>
            <a:r>
              <a:rPr lang="en-US" sz="1600" dirty="0"/>
              <a:t>Now it is time to start planning for the workshop you will present to families in your program. NEXT SLIDE for Instructions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8C1F19-C9CB-4CD0-9A61-3F6A13F1889E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483277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8C1F19-C9CB-4CD0-9A61-3F6A13F1889E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16115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jnsch\Desktop\O14ThemesHandoffs\WorkingFiles\FinalHanoff\Sketchbook\Cover.jpg"/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2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grpSp>
        <p:nvGrpSpPr>
          <p:cNvPr id="16" name="Group 15"/>
          <p:cNvGrpSpPr/>
          <p:nvPr/>
        </p:nvGrpSpPr>
        <p:grpSpPr>
          <a:xfrm rot="20533676">
            <a:off x="618027" y="3923015"/>
            <a:ext cx="2508736" cy="2527488"/>
            <a:chOff x="494947" y="417279"/>
            <a:chExt cx="2417578" cy="2421351"/>
          </a:xfrm>
        </p:grpSpPr>
        <p:sp>
          <p:nvSpPr>
            <p:cNvPr id="12" name="Freeform 11"/>
            <p:cNvSpPr/>
            <p:nvPr/>
          </p:nvSpPr>
          <p:spPr>
            <a:xfrm>
              <a:off x="494947" y="494484"/>
              <a:ext cx="2328384" cy="2344146"/>
            </a:xfrm>
            <a:custGeom>
              <a:avLst/>
              <a:gdLst>
                <a:gd name="connsiteX0" fmla="*/ 94077 w 2328384"/>
                <a:gd name="connsiteY0" fmla="*/ 0 h 2344146"/>
                <a:gd name="connsiteX1" fmla="*/ 0 w 2328384"/>
                <a:gd name="connsiteY1" fmla="*/ 2344146 h 2344146"/>
                <a:gd name="connsiteX2" fmla="*/ 2328384 w 2328384"/>
                <a:gd name="connsiteY2" fmla="*/ 2250067 h 2344146"/>
                <a:gd name="connsiteX3" fmla="*/ 94077 w 2328384"/>
                <a:gd name="connsiteY3" fmla="*/ 0 h 23441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28384" h="2344146">
                  <a:moveTo>
                    <a:pt x="94077" y="0"/>
                  </a:moveTo>
                  <a:lnTo>
                    <a:pt x="0" y="2344146"/>
                  </a:lnTo>
                  <a:lnTo>
                    <a:pt x="2328384" y="2250067"/>
                  </a:lnTo>
                  <a:lnTo>
                    <a:pt x="94077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000100">
                    <a:alpha val="31000"/>
                  </a:srgbClr>
                </a:gs>
                <a:gs pos="49000">
                  <a:srgbClr val="FEFFFF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  <a:effectLst>
              <a:outerShdw blurRad="50800" dist="12700" dir="5400000" rotWithShape="0">
                <a:srgbClr val="000000">
                  <a:alpha val="37000"/>
                </a:srgbClr>
              </a:outerShdw>
              <a:softEdge rad="38100"/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590935" y="417279"/>
              <a:ext cx="2321590" cy="2321590"/>
            </a:xfrm>
            <a:prstGeom prst="rect">
              <a:avLst/>
            </a:prstGeom>
            <a:gradFill flip="none" rotWithShape="1">
              <a:gsLst>
                <a:gs pos="0">
                  <a:srgbClr val="FAE148"/>
                </a:gs>
                <a:gs pos="100000">
                  <a:srgbClr val="FFEB63"/>
                </a:gs>
              </a:gsLst>
              <a:lin ang="16200000" scaled="0"/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4" name="Picture 13" descr="stickie-shadow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14456" y="436040"/>
              <a:ext cx="404704" cy="461174"/>
            </a:xfrm>
            <a:prstGeom prst="rect">
              <a:avLst/>
            </a:prstGeom>
          </p:spPr>
        </p:pic>
        <p:pic>
          <p:nvPicPr>
            <p:cNvPr id="15" name="Picture 14" descr="stickie-shadow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16200000">
              <a:off x="637932" y="2282410"/>
              <a:ext cx="404704" cy="461174"/>
            </a:xfrm>
            <a:prstGeom prst="rect">
              <a:avLst/>
            </a:prstGeom>
          </p:spPr>
        </p:pic>
      </p:grpSp>
      <p:pic>
        <p:nvPicPr>
          <p:cNvPr id="8" name="Picture 7" descr="TitleCar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343346">
            <a:off x="2856203" y="2587842"/>
            <a:ext cx="5773084" cy="385081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360000">
            <a:off x="3339809" y="3015792"/>
            <a:ext cx="4847038" cy="1599722"/>
          </a:xfrm>
        </p:spPr>
        <p:txBody>
          <a:bodyPr anchor="b"/>
          <a:lstStyle>
            <a:lvl1pPr>
              <a:defRPr sz="4800">
                <a:solidFill>
                  <a:srgbClr val="000100"/>
                </a:solidFill>
                <a:effectLst>
                  <a:outerShdw blurRad="63500" sx="102000" sy="102000" algn="ctr" rotWithShape="0">
                    <a:srgbClr val="FFFFFF">
                      <a:alpha val="40000"/>
                    </a:srgb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360000">
            <a:off x="3200499" y="4766916"/>
            <a:ext cx="4836456" cy="1040845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rgbClr val="000100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20520000">
            <a:off x="963292" y="5061539"/>
            <a:ext cx="1968535" cy="534991"/>
          </a:xfrm>
        </p:spPr>
        <p:txBody>
          <a:bodyPr anchor="t"/>
          <a:lstStyle>
            <a:lvl1pPr algn="ctr">
              <a:defRPr sz="2200">
                <a:solidFill>
                  <a:schemeClr val="accent1"/>
                </a:solidFill>
              </a:defRPr>
            </a:lvl1pPr>
          </a:lstStyle>
          <a:p>
            <a:pPr>
              <a:defRPr/>
            </a:pPr>
            <a:fld id="{E84E11CE-8B5E-4836-B617-F648C28747E1}" type="datetimeFigureOut">
              <a:rPr lang="en-US" smtClean="0"/>
              <a:pPr>
                <a:defRPr/>
              </a:pPr>
              <a:t>11/14/2014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20520000">
            <a:off x="647592" y="4135346"/>
            <a:ext cx="2085881" cy="835010"/>
          </a:xfrm>
        </p:spPr>
        <p:txBody>
          <a:bodyPr anchor="ctr"/>
          <a:lstStyle>
            <a:lvl1pPr algn="l">
              <a:defRPr sz="1600">
                <a:solidFill>
                  <a:schemeClr val="accent5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20520000">
            <a:off x="1981439" y="5509808"/>
            <a:ext cx="738180" cy="426607"/>
          </a:xfrm>
        </p:spPr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pPr>
              <a:defRPr/>
            </a:pPr>
            <a:fld id="{FDE4BC8E-2200-4187-95EC-9999E31386DF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9" name="Picture 8" descr="coverBan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5880100"/>
            <a:ext cx="9144000" cy="330200"/>
          </a:xfrm>
          <a:prstGeom prst="rect">
            <a:avLst/>
          </a:prstGeom>
          <a:effectLst>
            <a:outerShdw blurRad="63500" dist="38100" dir="5400000" algn="t" rotWithShape="0">
              <a:prstClr val="black">
                <a:alpha val="59000"/>
              </a:prstClr>
            </a:outerShdw>
          </a:effec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ABCC55E-6C64-470F-8FA6-46CE0795B40F}" type="datetimeFigureOut">
              <a:rPr lang="en-US" smtClean="0"/>
              <a:pPr>
                <a:defRPr/>
              </a:pPr>
              <a:t>11/14/2014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6235127-7CF7-41CF-9EB3-D1F150736955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1280" y="1497993"/>
            <a:ext cx="8041439" cy="2097259"/>
          </a:xfrm>
        </p:spPr>
        <p:txBody>
          <a:bodyPr anchor="b"/>
          <a:lstStyle>
            <a:lvl1pPr algn="ctr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199" y="3754402"/>
            <a:ext cx="7467601" cy="15001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514CE0E-036F-4BDF-9009-BA2C8949ACC5}" type="datetimeFigureOut">
              <a:rPr lang="en-US" smtClean="0"/>
              <a:pPr>
                <a:defRPr/>
              </a:pPr>
              <a:t>11/14/2014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41D72E2-32C0-4D50-9F96-E9FAF67258E0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CD130CD-A2F2-42E6-8EA9-1E4F972C0340}" type="datetimeFigureOut">
              <a:rPr lang="en-US" smtClean="0"/>
              <a:pPr>
                <a:defRPr/>
              </a:pPr>
              <a:t>11/14/2014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225A053-12EC-4B9C-B007-F4F0CC4E9FB1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841248" y="2039112"/>
            <a:ext cx="3657600" cy="395020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039112"/>
            <a:ext cx="3657600" cy="395020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1248" y="2038388"/>
            <a:ext cx="3017520" cy="542395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n-lt"/>
                <a:cs typeface="Bradley Hand ITC TT-Bold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291091" y="2038387"/>
            <a:ext cx="3014708" cy="542394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n-lt"/>
                <a:cs typeface="Bradley Hand ITC TT-Bold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91F27FC-E2AE-489A-9338-03FF54B16571}" type="datetimeFigureOut">
              <a:rPr lang="en-US" smtClean="0"/>
              <a:pPr>
                <a:defRPr/>
              </a:pPr>
              <a:t>11/14/2014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2D1DF9C-90B7-450F-9184-808AD18EF1B3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16" name="Freeform 22"/>
          <p:cNvSpPr>
            <a:spLocks/>
          </p:cNvSpPr>
          <p:nvPr/>
        </p:nvSpPr>
        <p:spPr bwMode="auto">
          <a:xfrm rot="20274567">
            <a:off x="3933637" y="4281002"/>
            <a:ext cx="1288495" cy="722529"/>
          </a:xfrm>
          <a:custGeom>
            <a:avLst/>
            <a:gdLst/>
            <a:ahLst/>
            <a:cxnLst/>
            <a:rect l="l" t="t" r="r" b="b"/>
            <a:pathLst>
              <a:path w="1288494" h="722529">
                <a:moveTo>
                  <a:pt x="548461" y="537763"/>
                </a:moveTo>
                <a:lnTo>
                  <a:pt x="548461" y="537763"/>
                </a:lnTo>
                <a:lnTo>
                  <a:pt x="548461" y="537763"/>
                </a:lnTo>
                <a:close/>
                <a:moveTo>
                  <a:pt x="547489" y="536791"/>
                </a:moveTo>
                <a:lnTo>
                  <a:pt x="548461" y="537763"/>
                </a:lnTo>
                <a:lnTo>
                  <a:pt x="546516" y="536791"/>
                </a:lnTo>
                <a:lnTo>
                  <a:pt x="544572" y="535818"/>
                </a:lnTo>
                <a:close/>
                <a:moveTo>
                  <a:pt x="338413" y="443436"/>
                </a:moveTo>
                <a:lnTo>
                  <a:pt x="340357" y="444408"/>
                </a:lnTo>
                <a:lnTo>
                  <a:pt x="339385" y="444408"/>
                </a:lnTo>
                <a:close/>
                <a:moveTo>
                  <a:pt x="337440" y="442463"/>
                </a:moveTo>
                <a:lnTo>
                  <a:pt x="338413" y="443436"/>
                </a:lnTo>
                <a:lnTo>
                  <a:pt x="338412" y="443436"/>
                </a:lnTo>
                <a:close/>
                <a:moveTo>
                  <a:pt x="334522" y="440518"/>
                </a:moveTo>
                <a:lnTo>
                  <a:pt x="334523" y="441491"/>
                </a:lnTo>
                <a:lnTo>
                  <a:pt x="333550" y="441491"/>
                </a:lnTo>
                <a:lnTo>
                  <a:pt x="331605" y="439546"/>
                </a:lnTo>
                <a:close/>
                <a:moveTo>
                  <a:pt x="644733" y="565964"/>
                </a:moveTo>
                <a:lnTo>
                  <a:pt x="642788" y="565964"/>
                </a:lnTo>
                <a:lnTo>
                  <a:pt x="641816" y="565964"/>
                </a:lnTo>
                <a:lnTo>
                  <a:pt x="641816" y="565964"/>
                </a:lnTo>
                <a:close/>
                <a:moveTo>
                  <a:pt x="457051" y="488168"/>
                </a:moveTo>
                <a:lnTo>
                  <a:pt x="458996" y="489140"/>
                </a:lnTo>
                <a:lnTo>
                  <a:pt x="458993" y="489139"/>
                </a:lnTo>
                <a:close/>
                <a:moveTo>
                  <a:pt x="243112" y="383144"/>
                </a:moveTo>
                <a:lnTo>
                  <a:pt x="244085" y="384117"/>
                </a:lnTo>
                <a:lnTo>
                  <a:pt x="244085" y="384117"/>
                </a:lnTo>
                <a:close/>
                <a:moveTo>
                  <a:pt x="781848" y="599027"/>
                </a:moveTo>
                <a:lnTo>
                  <a:pt x="781848" y="599027"/>
                </a:lnTo>
                <a:lnTo>
                  <a:pt x="780876" y="599027"/>
                </a:lnTo>
                <a:close/>
                <a:moveTo>
                  <a:pt x="242140" y="366612"/>
                </a:moveTo>
                <a:lnTo>
                  <a:pt x="244085" y="368557"/>
                </a:lnTo>
                <a:lnTo>
                  <a:pt x="241797" y="366956"/>
                </a:lnTo>
                <a:close/>
                <a:moveTo>
                  <a:pt x="141978" y="301458"/>
                </a:moveTo>
                <a:lnTo>
                  <a:pt x="141978" y="301459"/>
                </a:lnTo>
                <a:lnTo>
                  <a:pt x="141977" y="301459"/>
                </a:lnTo>
                <a:close/>
                <a:moveTo>
                  <a:pt x="142950" y="301458"/>
                </a:moveTo>
                <a:lnTo>
                  <a:pt x="142950" y="302430"/>
                </a:lnTo>
                <a:lnTo>
                  <a:pt x="141978" y="301459"/>
                </a:lnTo>
                <a:close/>
                <a:moveTo>
                  <a:pt x="979256" y="620421"/>
                </a:moveTo>
                <a:lnTo>
                  <a:pt x="979165" y="620512"/>
                </a:lnTo>
                <a:lnTo>
                  <a:pt x="978283" y="620421"/>
                </a:lnTo>
                <a:close/>
                <a:moveTo>
                  <a:pt x="93355" y="247974"/>
                </a:moveTo>
                <a:lnTo>
                  <a:pt x="94328" y="248946"/>
                </a:lnTo>
                <a:lnTo>
                  <a:pt x="94328" y="249919"/>
                </a:lnTo>
                <a:close/>
                <a:moveTo>
                  <a:pt x="1075528" y="637925"/>
                </a:moveTo>
                <a:lnTo>
                  <a:pt x="1075528" y="637925"/>
                </a:lnTo>
                <a:lnTo>
                  <a:pt x="1074555" y="637925"/>
                </a:lnTo>
                <a:close/>
                <a:moveTo>
                  <a:pt x="47650" y="177958"/>
                </a:moveTo>
                <a:lnTo>
                  <a:pt x="49595" y="178930"/>
                </a:lnTo>
                <a:lnTo>
                  <a:pt x="49595" y="180875"/>
                </a:lnTo>
                <a:lnTo>
                  <a:pt x="51540" y="183792"/>
                </a:lnTo>
                <a:lnTo>
                  <a:pt x="50568" y="184764"/>
                </a:lnTo>
                <a:lnTo>
                  <a:pt x="49595" y="184765"/>
                </a:lnTo>
                <a:lnTo>
                  <a:pt x="48623" y="183792"/>
                </a:lnTo>
                <a:lnTo>
                  <a:pt x="46678" y="182820"/>
                </a:lnTo>
                <a:lnTo>
                  <a:pt x="45705" y="179903"/>
                </a:lnTo>
                <a:lnTo>
                  <a:pt x="46678" y="179902"/>
                </a:lnTo>
                <a:lnTo>
                  <a:pt x="46678" y="178930"/>
                </a:lnTo>
                <a:close/>
                <a:moveTo>
                  <a:pt x="35008" y="156564"/>
                </a:moveTo>
                <a:lnTo>
                  <a:pt x="36953" y="159157"/>
                </a:lnTo>
                <a:lnTo>
                  <a:pt x="36953" y="159481"/>
                </a:lnTo>
                <a:close/>
                <a:moveTo>
                  <a:pt x="25284" y="133225"/>
                </a:moveTo>
                <a:lnTo>
                  <a:pt x="28201" y="141005"/>
                </a:lnTo>
                <a:lnTo>
                  <a:pt x="30146" y="144894"/>
                </a:lnTo>
                <a:lnTo>
                  <a:pt x="33063" y="147811"/>
                </a:lnTo>
                <a:lnTo>
                  <a:pt x="33063" y="146839"/>
                </a:lnTo>
                <a:lnTo>
                  <a:pt x="34036" y="148784"/>
                </a:lnTo>
                <a:lnTo>
                  <a:pt x="35008" y="151701"/>
                </a:lnTo>
                <a:lnTo>
                  <a:pt x="34036" y="149756"/>
                </a:lnTo>
                <a:lnTo>
                  <a:pt x="33064" y="148784"/>
                </a:lnTo>
                <a:lnTo>
                  <a:pt x="32091" y="149756"/>
                </a:lnTo>
                <a:lnTo>
                  <a:pt x="25284" y="137114"/>
                </a:lnTo>
                <a:lnTo>
                  <a:pt x="26256" y="137115"/>
                </a:lnTo>
                <a:lnTo>
                  <a:pt x="25284" y="136142"/>
                </a:lnTo>
                <a:close/>
                <a:moveTo>
                  <a:pt x="1277796" y="622366"/>
                </a:moveTo>
                <a:lnTo>
                  <a:pt x="1283631" y="625284"/>
                </a:lnTo>
                <a:lnTo>
                  <a:pt x="1285576" y="628201"/>
                </a:lnTo>
                <a:lnTo>
                  <a:pt x="1287521" y="630146"/>
                </a:lnTo>
                <a:lnTo>
                  <a:pt x="1288494" y="634036"/>
                </a:lnTo>
                <a:lnTo>
                  <a:pt x="1287521" y="637926"/>
                </a:lnTo>
                <a:lnTo>
                  <a:pt x="1285576" y="642788"/>
                </a:lnTo>
                <a:lnTo>
                  <a:pt x="1282659" y="646677"/>
                </a:lnTo>
                <a:lnTo>
                  <a:pt x="1277797" y="650567"/>
                </a:lnTo>
                <a:lnTo>
                  <a:pt x="1271962" y="654457"/>
                </a:lnTo>
                <a:lnTo>
                  <a:pt x="1264183" y="658347"/>
                </a:lnTo>
                <a:lnTo>
                  <a:pt x="1255431" y="662237"/>
                </a:lnTo>
                <a:lnTo>
                  <a:pt x="1235982" y="670016"/>
                </a:lnTo>
                <a:lnTo>
                  <a:pt x="1215560" y="676824"/>
                </a:lnTo>
                <a:lnTo>
                  <a:pt x="1207780" y="680713"/>
                </a:lnTo>
                <a:lnTo>
                  <a:pt x="1199028" y="685575"/>
                </a:lnTo>
                <a:lnTo>
                  <a:pt x="1179579" y="698217"/>
                </a:lnTo>
                <a:lnTo>
                  <a:pt x="1146516" y="722528"/>
                </a:lnTo>
                <a:lnTo>
                  <a:pt x="1140681" y="722529"/>
                </a:lnTo>
                <a:lnTo>
                  <a:pt x="1137764" y="721556"/>
                </a:lnTo>
                <a:lnTo>
                  <a:pt x="1129985" y="714748"/>
                </a:lnTo>
                <a:lnTo>
                  <a:pt x="1137764" y="708914"/>
                </a:lnTo>
                <a:lnTo>
                  <a:pt x="1146516" y="703079"/>
                </a:lnTo>
                <a:lnTo>
                  <a:pt x="1156241" y="696273"/>
                </a:lnTo>
                <a:lnTo>
                  <a:pt x="1168883" y="690437"/>
                </a:lnTo>
                <a:lnTo>
                  <a:pt x="1209726" y="669044"/>
                </a:lnTo>
                <a:lnTo>
                  <a:pt x="1220422" y="662237"/>
                </a:lnTo>
                <a:lnTo>
                  <a:pt x="1229174" y="655429"/>
                </a:lnTo>
                <a:lnTo>
                  <a:pt x="1237926" y="647649"/>
                </a:lnTo>
                <a:lnTo>
                  <a:pt x="1243761" y="639870"/>
                </a:lnTo>
                <a:lnTo>
                  <a:pt x="1243761" y="639870"/>
                </a:lnTo>
                <a:lnTo>
                  <a:pt x="1245706" y="638898"/>
                </a:lnTo>
                <a:lnTo>
                  <a:pt x="1243275" y="638898"/>
                </a:lnTo>
                <a:lnTo>
                  <a:pt x="1242789" y="637925"/>
                </a:lnTo>
                <a:lnTo>
                  <a:pt x="1240844" y="635981"/>
                </a:lnTo>
                <a:lnTo>
                  <a:pt x="1237926" y="634036"/>
                </a:lnTo>
                <a:lnTo>
                  <a:pt x="1226257" y="630145"/>
                </a:lnTo>
                <a:lnTo>
                  <a:pt x="1207780" y="625284"/>
                </a:lnTo>
                <a:lnTo>
                  <a:pt x="1182496" y="620421"/>
                </a:lnTo>
                <a:lnTo>
                  <a:pt x="1113453" y="607780"/>
                </a:lnTo>
                <a:lnTo>
                  <a:pt x="1074555" y="600000"/>
                </a:lnTo>
                <a:lnTo>
                  <a:pt x="1060940" y="596110"/>
                </a:lnTo>
                <a:lnTo>
                  <a:pt x="1048299" y="592221"/>
                </a:lnTo>
                <a:lnTo>
                  <a:pt x="1036630" y="587358"/>
                </a:lnTo>
                <a:lnTo>
                  <a:pt x="1027877" y="583469"/>
                </a:lnTo>
                <a:lnTo>
                  <a:pt x="1020098" y="579579"/>
                </a:lnTo>
                <a:lnTo>
                  <a:pt x="1014263" y="574716"/>
                </a:lnTo>
                <a:lnTo>
                  <a:pt x="1009401" y="569854"/>
                </a:lnTo>
                <a:lnTo>
                  <a:pt x="1006483" y="564992"/>
                </a:lnTo>
                <a:lnTo>
                  <a:pt x="1002594" y="554295"/>
                </a:lnTo>
                <a:lnTo>
                  <a:pt x="1030795" y="566937"/>
                </a:lnTo>
                <a:lnTo>
                  <a:pt x="1058996" y="577634"/>
                </a:lnTo>
                <a:lnTo>
                  <a:pt x="1087197" y="587358"/>
                </a:lnTo>
                <a:lnTo>
                  <a:pt x="1116371" y="596110"/>
                </a:lnTo>
                <a:lnTo>
                  <a:pt x="1145544" y="602917"/>
                </a:lnTo>
                <a:lnTo>
                  <a:pt x="1174717" y="609725"/>
                </a:lnTo>
                <a:lnTo>
                  <a:pt x="1204863" y="614587"/>
                </a:lnTo>
                <a:lnTo>
                  <a:pt x="1234036" y="618476"/>
                </a:lnTo>
                <a:lnTo>
                  <a:pt x="1248623" y="618476"/>
                </a:lnTo>
                <a:lnTo>
                  <a:pt x="1260293" y="619449"/>
                </a:lnTo>
                <a:lnTo>
                  <a:pt x="1270017" y="620422"/>
                </a:lnTo>
                <a:close/>
                <a:moveTo>
                  <a:pt x="13614" y="101134"/>
                </a:moveTo>
                <a:lnTo>
                  <a:pt x="15560" y="104051"/>
                </a:lnTo>
                <a:lnTo>
                  <a:pt x="16532" y="104052"/>
                </a:lnTo>
                <a:lnTo>
                  <a:pt x="15559" y="105024"/>
                </a:lnTo>
                <a:lnTo>
                  <a:pt x="16532" y="109886"/>
                </a:lnTo>
                <a:lnTo>
                  <a:pt x="16532" y="110859"/>
                </a:lnTo>
                <a:lnTo>
                  <a:pt x="15559" y="110858"/>
                </a:lnTo>
                <a:lnTo>
                  <a:pt x="14587" y="108913"/>
                </a:lnTo>
                <a:lnTo>
                  <a:pt x="15559" y="108913"/>
                </a:lnTo>
                <a:lnTo>
                  <a:pt x="15559" y="106969"/>
                </a:lnTo>
                <a:lnTo>
                  <a:pt x="14587" y="105024"/>
                </a:lnTo>
                <a:lnTo>
                  <a:pt x="14587" y="103079"/>
                </a:lnTo>
                <a:close/>
                <a:moveTo>
                  <a:pt x="5835" y="22366"/>
                </a:moveTo>
                <a:lnTo>
                  <a:pt x="5835" y="23338"/>
                </a:lnTo>
                <a:lnTo>
                  <a:pt x="5658" y="22542"/>
                </a:lnTo>
                <a:close/>
                <a:moveTo>
                  <a:pt x="3890" y="14586"/>
                </a:moveTo>
                <a:lnTo>
                  <a:pt x="4862" y="15559"/>
                </a:lnTo>
                <a:lnTo>
                  <a:pt x="4862" y="18476"/>
                </a:lnTo>
                <a:lnTo>
                  <a:pt x="4668" y="18087"/>
                </a:lnTo>
                <a:close/>
                <a:moveTo>
                  <a:pt x="1884" y="3039"/>
                </a:moveTo>
                <a:lnTo>
                  <a:pt x="3890" y="9724"/>
                </a:lnTo>
                <a:lnTo>
                  <a:pt x="3890" y="10697"/>
                </a:lnTo>
                <a:lnTo>
                  <a:pt x="2917" y="9724"/>
                </a:lnTo>
                <a:lnTo>
                  <a:pt x="2917" y="8752"/>
                </a:lnTo>
                <a:lnTo>
                  <a:pt x="1945" y="8751"/>
                </a:lnTo>
                <a:lnTo>
                  <a:pt x="1945" y="13613"/>
                </a:lnTo>
                <a:lnTo>
                  <a:pt x="2917" y="13613"/>
                </a:lnTo>
                <a:lnTo>
                  <a:pt x="2917" y="14586"/>
                </a:lnTo>
                <a:lnTo>
                  <a:pt x="4668" y="18087"/>
                </a:lnTo>
                <a:lnTo>
                  <a:pt x="5658" y="22542"/>
                </a:lnTo>
                <a:lnTo>
                  <a:pt x="4862" y="23338"/>
                </a:lnTo>
                <a:lnTo>
                  <a:pt x="4862" y="24310"/>
                </a:lnTo>
                <a:lnTo>
                  <a:pt x="5835" y="25283"/>
                </a:lnTo>
                <a:lnTo>
                  <a:pt x="6807" y="27228"/>
                </a:lnTo>
                <a:lnTo>
                  <a:pt x="7780" y="34035"/>
                </a:lnTo>
                <a:lnTo>
                  <a:pt x="7780" y="36952"/>
                </a:lnTo>
                <a:lnTo>
                  <a:pt x="8752" y="40842"/>
                </a:lnTo>
                <a:lnTo>
                  <a:pt x="9725" y="44732"/>
                </a:lnTo>
                <a:lnTo>
                  <a:pt x="9724" y="48622"/>
                </a:lnTo>
                <a:lnTo>
                  <a:pt x="7780" y="44732"/>
                </a:lnTo>
                <a:lnTo>
                  <a:pt x="5835" y="40842"/>
                </a:lnTo>
                <a:lnTo>
                  <a:pt x="6807" y="48622"/>
                </a:lnTo>
                <a:lnTo>
                  <a:pt x="8752" y="50567"/>
                </a:lnTo>
                <a:lnTo>
                  <a:pt x="10697" y="55429"/>
                </a:lnTo>
                <a:lnTo>
                  <a:pt x="10697" y="56401"/>
                </a:lnTo>
                <a:lnTo>
                  <a:pt x="12642" y="60291"/>
                </a:lnTo>
                <a:lnTo>
                  <a:pt x="13614" y="62236"/>
                </a:lnTo>
                <a:lnTo>
                  <a:pt x="14587" y="65153"/>
                </a:lnTo>
                <a:lnTo>
                  <a:pt x="17504" y="79740"/>
                </a:lnTo>
                <a:lnTo>
                  <a:pt x="20422" y="91410"/>
                </a:lnTo>
                <a:lnTo>
                  <a:pt x="19449" y="92382"/>
                </a:lnTo>
                <a:lnTo>
                  <a:pt x="22367" y="96271"/>
                </a:lnTo>
                <a:lnTo>
                  <a:pt x="23339" y="100162"/>
                </a:lnTo>
                <a:lnTo>
                  <a:pt x="27229" y="109886"/>
                </a:lnTo>
                <a:lnTo>
                  <a:pt x="29174" y="116693"/>
                </a:lnTo>
                <a:lnTo>
                  <a:pt x="32091" y="123501"/>
                </a:lnTo>
                <a:lnTo>
                  <a:pt x="35008" y="129335"/>
                </a:lnTo>
                <a:lnTo>
                  <a:pt x="35981" y="133225"/>
                </a:lnTo>
                <a:lnTo>
                  <a:pt x="41816" y="144894"/>
                </a:lnTo>
                <a:lnTo>
                  <a:pt x="47650" y="154619"/>
                </a:lnTo>
                <a:lnTo>
                  <a:pt x="58347" y="176013"/>
                </a:lnTo>
                <a:lnTo>
                  <a:pt x="56402" y="174068"/>
                </a:lnTo>
                <a:lnTo>
                  <a:pt x="57375" y="176012"/>
                </a:lnTo>
                <a:lnTo>
                  <a:pt x="57375" y="176985"/>
                </a:lnTo>
                <a:lnTo>
                  <a:pt x="57374" y="177957"/>
                </a:lnTo>
                <a:lnTo>
                  <a:pt x="58347" y="178930"/>
                </a:lnTo>
                <a:lnTo>
                  <a:pt x="58347" y="177957"/>
                </a:lnTo>
                <a:lnTo>
                  <a:pt x="59319" y="179902"/>
                </a:lnTo>
                <a:lnTo>
                  <a:pt x="63209" y="183792"/>
                </a:lnTo>
                <a:lnTo>
                  <a:pt x="66127" y="188654"/>
                </a:lnTo>
                <a:lnTo>
                  <a:pt x="70017" y="194489"/>
                </a:lnTo>
                <a:lnTo>
                  <a:pt x="76824" y="203241"/>
                </a:lnTo>
                <a:lnTo>
                  <a:pt x="76823" y="204213"/>
                </a:lnTo>
                <a:lnTo>
                  <a:pt x="79741" y="208103"/>
                </a:lnTo>
                <a:lnTo>
                  <a:pt x="83631" y="212966"/>
                </a:lnTo>
                <a:lnTo>
                  <a:pt x="90438" y="223662"/>
                </a:lnTo>
                <a:lnTo>
                  <a:pt x="90438" y="225607"/>
                </a:lnTo>
                <a:lnTo>
                  <a:pt x="92383" y="228525"/>
                </a:lnTo>
                <a:lnTo>
                  <a:pt x="97245" y="232415"/>
                </a:lnTo>
                <a:lnTo>
                  <a:pt x="102107" y="238249"/>
                </a:lnTo>
                <a:lnTo>
                  <a:pt x="113776" y="251863"/>
                </a:lnTo>
                <a:lnTo>
                  <a:pt x="133226" y="272285"/>
                </a:lnTo>
                <a:lnTo>
                  <a:pt x="142950" y="282982"/>
                </a:lnTo>
                <a:lnTo>
                  <a:pt x="153647" y="292707"/>
                </a:lnTo>
                <a:lnTo>
                  <a:pt x="153647" y="294651"/>
                </a:lnTo>
                <a:lnTo>
                  <a:pt x="165316" y="303403"/>
                </a:lnTo>
                <a:lnTo>
                  <a:pt x="176013" y="314100"/>
                </a:lnTo>
                <a:lnTo>
                  <a:pt x="187683" y="323824"/>
                </a:lnTo>
                <a:lnTo>
                  <a:pt x="197407" y="332577"/>
                </a:lnTo>
                <a:lnTo>
                  <a:pt x="195462" y="332576"/>
                </a:lnTo>
                <a:lnTo>
                  <a:pt x="201297" y="337439"/>
                </a:lnTo>
                <a:lnTo>
                  <a:pt x="203242" y="338411"/>
                </a:lnTo>
                <a:lnTo>
                  <a:pt x="204214" y="338411"/>
                </a:lnTo>
                <a:lnTo>
                  <a:pt x="204214" y="337439"/>
                </a:lnTo>
                <a:lnTo>
                  <a:pt x="211021" y="343273"/>
                </a:lnTo>
                <a:lnTo>
                  <a:pt x="213939" y="346191"/>
                </a:lnTo>
                <a:lnTo>
                  <a:pt x="215883" y="348136"/>
                </a:lnTo>
                <a:lnTo>
                  <a:pt x="220746" y="352026"/>
                </a:lnTo>
                <a:lnTo>
                  <a:pt x="225608" y="353970"/>
                </a:lnTo>
                <a:lnTo>
                  <a:pt x="234360" y="361750"/>
                </a:lnTo>
                <a:lnTo>
                  <a:pt x="241797" y="366956"/>
                </a:lnTo>
                <a:lnTo>
                  <a:pt x="241167" y="367584"/>
                </a:lnTo>
                <a:lnTo>
                  <a:pt x="243112" y="368557"/>
                </a:lnTo>
                <a:lnTo>
                  <a:pt x="248947" y="373420"/>
                </a:lnTo>
                <a:lnTo>
                  <a:pt x="250892" y="374392"/>
                </a:lnTo>
                <a:lnTo>
                  <a:pt x="251864" y="374392"/>
                </a:lnTo>
                <a:lnTo>
                  <a:pt x="251864" y="373419"/>
                </a:lnTo>
                <a:lnTo>
                  <a:pt x="257699" y="378282"/>
                </a:lnTo>
                <a:lnTo>
                  <a:pt x="265479" y="383144"/>
                </a:lnTo>
                <a:lnTo>
                  <a:pt x="273258" y="388006"/>
                </a:lnTo>
                <a:lnTo>
                  <a:pt x="279093" y="392869"/>
                </a:lnTo>
                <a:lnTo>
                  <a:pt x="280065" y="392868"/>
                </a:lnTo>
                <a:lnTo>
                  <a:pt x="282010" y="393841"/>
                </a:lnTo>
                <a:lnTo>
                  <a:pt x="293679" y="401621"/>
                </a:lnTo>
                <a:lnTo>
                  <a:pt x="299514" y="404538"/>
                </a:lnTo>
                <a:lnTo>
                  <a:pt x="304376" y="407455"/>
                </a:lnTo>
                <a:lnTo>
                  <a:pt x="304377" y="408428"/>
                </a:lnTo>
                <a:lnTo>
                  <a:pt x="303404" y="408427"/>
                </a:lnTo>
                <a:lnTo>
                  <a:pt x="305349" y="409400"/>
                </a:lnTo>
                <a:lnTo>
                  <a:pt x="306321" y="409400"/>
                </a:lnTo>
                <a:lnTo>
                  <a:pt x="308266" y="409400"/>
                </a:lnTo>
                <a:lnTo>
                  <a:pt x="317991" y="415235"/>
                </a:lnTo>
                <a:lnTo>
                  <a:pt x="326743" y="421069"/>
                </a:lnTo>
                <a:lnTo>
                  <a:pt x="335495" y="427876"/>
                </a:lnTo>
                <a:lnTo>
                  <a:pt x="345219" y="432738"/>
                </a:lnTo>
                <a:lnTo>
                  <a:pt x="408428" y="464829"/>
                </a:lnTo>
                <a:lnTo>
                  <a:pt x="408429" y="465802"/>
                </a:lnTo>
                <a:lnTo>
                  <a:pt x="414263" y="467747"/>
                </a:lnTo>
                <a:lnTo>
                  <a:pt x="420098" y="470664"/>
                </a:lnTo>
                <a:lnTo>
                  <a:pt x="424960" y="473582"/>
                </a:lnTo>
                <a:lnTo>
                  <a:pt x="430795" y="475527"/>
                </a:lnTo>
                <a:lnTo>
                  <a:pt x="433712" y="477472"/>
                </a:lnTo>
                <a:lnTo>
                  <a:pt x="435657" y="477471"/>
                </a:lnTo>
                <a:lnTo>
                  <a:pt x="435657" y="478444"/>
                </a:lnTo>
                <a:lnTo>
                  <a:pt x="440519" y="480389"/>
                </a:lnTo>
                <a:lnTo>
                  <a:pt x="446354" y="483306"/>
                </a:lnTo>
                <a:lnTo>
                  <a:pt x="452189" y="486223"/>
                </a:lnTo>
                <a:lnTo>
                  <a:pt x="458993" y="489139"/>
                </a:lnTo>
                <a:lnTo>
                  <a:pt x="462885" y="491085"/>
                </a:lnTo>
                <a:lnTo>
                  <a:pt x="468720" y="493031"/>
                </a:lnTo>
                <a:lnTo>
                  <a:pt x="481362" y="498865"/>
                </a:lnTo>
                <a:lnTo>
                  <a:pt x="477472" y="497893"/>
                </a:lnTo>
                <a:lnTo>
                  <a:pt x="480389" y="499838"/>
                </a:lnTo>
                <a:lnTo>
                  <a:pt x="483307" y="499837"/>
                </a:lnTo>
                <a:lnTo>
                  <a:pt x="486225" y="500810"/>
                </a:lnTo>
                <a:lnTo>
                  <a:pt x="487197" y="502755"/>
                </a:lnTo>
                <a:lnTo>
                  <a:pt x="489142" y="502755"/>
                </a:lnTo>
                <a:lnTo>
                  <a:pt x="488169" y="501782"/>
                </a:lnTo>
                <a:lnTo>
                  <a:pt x="502756" y="508590"/>
                </a:lnTo>
                <a:lnTo>
                  <a:pt x="517343" y="513452"/>
                </a:lnTo>
                <a:lnTo>
                  <a:pt x="548461" y="524149"/>
                </a:lnTo>
                <a:lnTo>
                  <a:pt x="554296" y="527066"/>
                </a:lnTo>
                <a:lnTo>
                  <a:pt x="555268" y="528039"/>
                </a:lnTo>
                <a:lnTo>
                  <a:pt x="555268" y="529011"/>
                </a:lnTo>
                <a:lnTo>
                  <a:pt x="560130" y="529984"/>
                </a:lnTo>
                <a:lnTo>
                  <a:pt x="561103" y="529984"/>
                </a:lnTo>
                <a:lnTo>
                  <a:pt x="564020" y="530956"/>
                </a:lnTo>
                <a:lnTo>
                  <a:pt x="565965" y="532901"/>
                </a:lnTo>
                <a:lnTo>
                  <a:pt x="567910" y="533873"/>
                </a:lnTo>
                <a:lnTo>
                  <a:pt x="570827" y="534846"/>
                </a:lnTo>
                <a:lnTo>
                  <a:pt x="570827" y="533873"/>
                </a:lnTo>
                <a:lnTo>
                  <a:pt x="571800" y="533873"/>
                </a:lnTo>
                <a:lnTo>
                  <a:pt x="573745" y="533873"/>
                </a:lnTo>
                <a:lnTo>
                  <a:pt x="582497" y="538735"/>
                </a:lnTo>
                <a:lnTo>
                  <a:pt x="586386" y="539708"/>
                </a:lnTo>
                <a:lnTo>
                  <a:pt x="591248" y="541653"/>
                </a:lnTo>
                <a:lnTo>
                  <a:pt x="590276" y="541653"/>
                </a:lnTo>
                <a:lnTo>
                  <a:pt x="597084" y="542625"/>
                </a:lnTo>
                <a:lnTo>
                  <a:pt x="603891" y="544570"/>
                </a:lnTo>
                <a:lnTo>
                  <a:pt x="609725" y="546515"/>
                </a:lnTo>
                <a:lnTo>
                  <a:pt x="615560" y="546515"/>
                </a:lnTo>
                <a:lnTo>
                  <a:pt x="650568" y="556239"/>
                </a:lnTo>
                <a:lnTo>
                  <a:pt x="684604" y="565964"/>
                </a:lnTo>
                <a:lnTo>
                  <a:pt x="752675" y="581523"/>
                </a:lnTo>
                <a:lnTo>
                  <a:pt x="786711" y="589303"/>
                </a:lnTo>
                <a:lnTo>
                  <a:pt x="819774" y="596110"/>
                </a:lnTo>
                <a:lnTo>
                  <a:pt x="888818" y="608752"/>
                </a:lnTo>
                <a:lnTo>
                  <a:pt x="899515" y="611669"/>
                </a:lnTo>
                <a:lnTo>
                  <a:pt x="912157" y="613614"/>
                </a:lnTo>
                <a:lnTo>
                  <a:pt x="911184" y="613614"/>
                </a:lnTo>
                <a:lnTo>
                  <a:pt x="913129" y="613614"/>
                </a:lnTo>
                <a:lnTo>
                  <a:pt x="916046" y="613614"/>
                </a:lnTo>
                <a:lnTo>
                  <a:pt x="918964" y="613614"/>
                </a:lnTo>
                <a:lnTo>
                  <a:pt x="921881" y="613614"/>
                </a:lnTo>
                <a:lnTo>
                  <a:pt x="946193" y="617504"/>
                </a:lnTo>
                <a:lnTo>
                  <a:pt x="972448" y="620421"/>
                </a:lnTo>
                <a:lnTo>
                  <a:pt x="969531" y="620421"/>
                </a:lnTo>
                <a:lnTo>
                  <a:pt x="969531" y="621394"/>
                </a:lnTo>
                <a:lnTo>
                  <a:pt x="971476" y="621394"/>
                </a:lnTo>
                <a:lnTo>
                  <a:pt x="975366" y="620421"/>
                </a:lnTo>
                <a:lnTo>
                  <a:pt x="975366" y="621393"/>
                </a:lnTo>
                <a:lnTo>
                  <a:pt x="978283" y="621394"/>
                </a:lnTo>
                <a:lnTo>
                  <a:pt x="979165" y="620512"/>
                </a:lnTo>
                <a:lnTo>
                  <a:pt x="1044409" y="627228"/>
                </a:lnTo>
                <a:lnTo>
                  <a:pt x="1077472" y="631118"/>
                </a:lnTo>
                <a:lnTo>
                  <a:pt x="1110536" y="633063"/>
                </a:lnTo>
                <a:lnTo>
                  <a:pt x="1119288" y="634036"/>
                </a:lnTo>
                <a:lnTo>
                  <a:pt x="1129013" y="634035"/>
                </a:lnTo>
                <a:lnTo>
                  <a:pt x="1147489" y="635008"/>
                </a:lnTo>
                <a:lnTo>
                  <a:pt x="1171801" y="636953"/>
                </a:lnTo>
                <a:lnTo>
                  <a:pt x="1196111" y="638897"/>
                </a:lnTo>
                <a:lnTo>
                  <a:pt x="1220423" y="638898"/>
                </a:lnTo>
                <a:lnTo>
                  <a:pt x="1243275" y="638898"/>
                </a:lnTo>
                <a:lnTo>
                  <a:pt x="1243761" y="639870"/>
                </a:lnTo>
                <a:lnTo>
                  <a:pt x="1241817" y="640842"/>
                </a:lnTo>
                <a:lnTo>
                  <a:pt x="1235982" y="642788"/>
                </a:lnTo>
                <a:lnTo>
                  <a:pt x="1227230" y="643760"/>
                </a:lnTo>
                <a:lnTo>
                  <a:pt x="1212643" y="644732"/>
                </a:lnTo>
                <a:lnTo>
                  <a:pt x="1197084" y="644732"/>
                </a:lnTo>
                <a:lnTo>
                  <a:pt x="1180552" y="644732"/>
                </a:lnTo>
                <a:lnTo>
                  <a:pt x="1164993" y="644732"/>
                </a:lnTo>
                <a:lnTo>
                  <a:pt x="1164021" y="644732"/>
                </a:lnTo>
                <a:lnTo>
                  <a:pt x="1164021" y="643760"/>
                </a:lnTo>
                <a:lnTo>
                  <a:pt x="1163048" y="642788"/>
                </a:lnTo>
                <a:lnTo>
                  <a:pt x="1161103" y="642788"/>
                </a:lnTo>
                <a:lnTo>
                  <a:pt x="1144571" y="643760"/>
                </a:lnTo>
                <a:lnTo>
                  <a:pt x="1126095" y="642788"/>
                </a:lnTo>
                <a:lnTo>
                  <a:pt x="1106646" y="640843"/>
                </a:lnTo>
                <a:lnTo>
                  <a:pt x="1088170" y="637926"/>
                </a:lnTo>
                <a:lnTo>
                  <a:pt x="1089142" y="637925"/>
                </a:lnTo>
                <a:lnTo>
                  <a:pt x="1082335" y="637926"/>
                </a:lnTo>
                <a:lnTo>
                  <a:pt x="1075528" y="637925"/>
                </a:lnTo>
                <a:lnTo>
                  <a:pt x="1075528" y="636953"/>
                </a:lnTo>
                <a:lnTo>
                  <a:pt x="1073583" y="636953"/>
                </a:lnTo>
                <a:lnTo>
                  <a:pt x="1069693" y="636953"/>
                </a:lnTo>
                <a:lnTo>
                  <a:pt x="1064831" y="637926"/>
                </a:lnTo>
                <a:lnTo>
                  <a:pt x="1062886" y="636953"/>
                </a:lnTo>
                <a:lnTo>
                  <a:pt x="1060942" y="635981"/>
                </a:lnTo>
                <a:lnTo>
                  <a:pt x="1058024" y="636953"/>
                </a:lnTo>
                <a:lnTo>
                  <a:pt x="1051217" y="636953"/>
                </a:lnTo>
                <a:lnTo>
                  <a:pt x="1044409" y="636953"/>
                </a:lnTo>
                <a:lnTo>
                  <a:pt x="1036630" y="635980"/>
                </a:lnTo>
                <a:lnTo>
                  <a:pt x="1028850" y="635008"/>
                </a:lnTo>
                <a:lnTo>
                  <a:pt x="1029823" y="635008"/>
                </a:lnTo>
                <a:lnTo>
                  <a:pt x="1017181" y="634036"/>
                </a:lnTo>
                <a:lnTo>
                  <a:pt x="1002594" y="633063"/>
                </a:lnTo>
                <a:lnTo>
                  <a:pt x="974393" y="631118"/>
                </a:lnTo>
                <a:lnTo>
                  <a:pt x="975366" y="630146"/>
                </a:lnTo>
                <a:lnTo>
                  <a:pt x="975365" y="629173"/>
                </a:lnTo>
                <a:lnTo>
                  <a:pt x="973421" y="630146"/>
                </a:lnTo>
                <a:lnTo>
                  <a:pt x="970504" y="630146"/>
                </a:lnTo>
                <a:lnTo>
                  <a:pt x="963696" y="630145"/>
                </a:lnTo>
                <a:lnTo>
                  <a:pt x="960779" y="629173"/>
                </a:lnTo>
                <a:lnTo>
                  <a:pt x="957862" y="629173"/>
                </a:lnTo>
                <a:lnTo>
                  <a:pt x="953972" y="629173"/>
                </a:lnTo>
                <a:lnTo>
                  <a:pt x="949111" y="628201"/>
                </a:lnTo>
                <a:lnTo>
                  <a:pt x="950082" y="628201"/>
                </a:lnTo>
                <a:lnTo>
                  <a:pt x="949110" y="628201"/>
                </a:lnTo>
                <a:lnTo>
                  <a:pt x="949111" y="628201"/>
                </a:lnTo>
                <a:lnTo>
                  <a:pt x="947165" y="628201"/>
                </a:lnTo>
                <a:lnTo>
                  <a:pt x="944247" y="628201"/>
                </a:lnTo>
                <a:lnTo>
                  <a:pt x="942303" y="627228"/>
                </a:lnTo>
                <a:lnTo>
                  <a:pt x="940358" y="628201"/>
                </a:lnTo>
                <a:lnTo>
                  <a:pt x="937441" y="626256"/>
                </a:lnTo>
                <a:lnTo>
                  <a:pt x="935496" y="627228"/>
                </a:lnTo>
                <a:lnTo>
                  <a:pt x="933550" y="626256"/>
                </a:lnTo>
                <a:lnTo>
                  <a:pt x="930633" y="625283"/>
                </a:lnTo>
                <a:lnTo>
                  <a:pt x="927716" y="625283"/>
                </a:lnTo>
                <a:lnTo>
                  <a:pt x="923826" y="625283"/>
                </a:lnTo>
                <a:lnTo>
                  <a:pt x="919936" y="624311"/>
                </a:lnTo>
                <a:lnTo>
                  <a:pt x="911184" y="622366"/>
                </a:lnTo>
                <a:lnTo>
                  <a:pt x="909239" y="622366"/>
                </a:lnTo>
                <a:lnTo>
                  <a:pt x="908267" y="623339"/>
                </a:lnTo>
                <a:lnTo>
                  <a:pt x="908267" y="622366"/>
                </a:lnTo>
                <a:lnTo>
                  <a:pt x="910212" y="622366"/>
                </a:lnTo>
                <a:lnTo>
                  <a:pt x="912157" y="622366"/>
                </a:lnTo>
                <a:lnTo>
                  <a:pt x="911184" y="621394"/>
                </a:lnTo>
                <a:lnTo>
                  <a:pt x="893680" y="619449"/>
                </a:lnTo>
                <a:lnTo>
                  <a:pt x="875204" y="617504"/>
                </a:lnTo>
                <a:lnTo>
                  <a:pt x="840196" y="610697"/>
                </a:lnTo>
                <a:lnTo>
                  <a:pt x="836306" y="609725"/>
                </a:lnTo>
                <a:lnTo>
                  <a:pt x="835333" y="608752"/>
                </a:lnTo>
                <a:lnTo>
                  <a:pt x="829499" y="607779"/>
                </a:lnTo>
                <a:lnTo>
                  <a:pt x="823664" y="607779"/>
                </a:lnTo>
                <a:lnTo>
                  <a:pt x="821719" y="605834"/>
                </a:lnTo>
                <a:lnTo>
                  <a:pt x="818802" y="605834"/>
                </a:lnTo>
                <a:lnTo>
                  <a:pt x="816856" y="605835"/>
                </a:lnTo>
                <a:lnTo>
                  <a:pt x="814912" y="605834"/>
                </a:lnTo>
                <a:lnTo>
                  <a:pt x="811994" y="605835"/>
                </a:lnTo>
                <a:lnTo>
                  <a:pt x="813939" y="604862"/>
                </a:lnTo>
                <a:lnTo>
                  <a:pt x="813939" y="603889"/>
                </a:lnTo>
                <a:lnTo>
                  <a:pt x="807132" y="603890"/>
                </a:lnTo>
                <a:lnTo>
                  <a:pt x="799352" y="602917"/>
                </a:lnTo>
                <a:lnTo>
                  <a:pt x="801298" y="602917"/>
                </a:lnTo>
                <a:lnTo>
                  <a:pt x="801297" y="601945"/>
                </a:lnTo>
                <a:lnTo>
                  <a:pt x="797407" y="601944"/>
                </a:lnTo>
                <a:lnTo>
                  <a:pt x="794490" y="600972"/>
                </a:lnTo>
                <a:lnTo>
                  <a:pt x="787683" y="600000"/>
                </a:lnTo>
                <a:lnTo>
                  <a:pt x="789628" y="599027"/>
                </a:lnTo>
                <a:lnTo>
                  <a:pt x="785738" y="598055"/>
                </a:lnTo>
                <a:lnTo>
                  <a:pt x="784765" y="599027"/>
                </a:lnTo>
                <a:lnTo>
                  <a:pt x="783793" y="599027"/>
                </a:lnTo>
                <a:lnTo>
                  <a:pt x="781848" y="599027"/>
                </a:lnTo>
                <a:lnTo>
                  <a:pt x="781849" y="598055"/>
                </a:lnTo>
                <a:lnTo>
                  <a:pt x="776986" y="598055"/>
                </a:lnTo>
                <a:lnTo>
                  <a:pt x="771152" y="597082"/>
                </a:lnTo>
                <a:lnTo>
                  <a:pt x="760455" y="595137"/>
                </a:lnTo>
                <a:lnTo>
                  <a:pt x="750730" y="592220"/>
                </a:lnTo>
                <a:lnTo>
                  <a:pt x="741006" y="590275"/>
                </a:lnTo>
                <a:lnTo>
                  <a:pt x="740034" y="589303"/>
                </a:lnTo>
                <a:lnTo>
                  <a:pt x="739061" y="589303"/>
                </a:lnTo>
                <a:lnTo>
                  <a:pt x="738088" y="588330"/>
                </a:lnTo>
                <a:lnTo>
                  <a:pt x="735171" y="587358"/>
                </a:lnTo>
                <a:lnTo>
                  <a:pt x="734199" y="587358"/>
                </a:lnTo>
                <a:lnTo>
                  <a:pt x="733226" y="587358"/>
                </a:lnTo>
                <a:lnTo>
                  <a:pt x="729336" y="587358"/>
                </a:lnTo>
                <a:lnTo>
                  <a:pt x="726419" y="587358"/>
                </a:lnTo>
                <a:lnTo>
                  <a:pt x="727392" y="588331"/>
                </a:lnTo>
                <a:lnTo>
                  <a:pt x="716694" y="585413"/>
                </a:lnTo>
                <a:lnTo>
                  <a:pt x="707942" y="583468"/>
                </a:lnTo>
                <a:lnTo>
                  <a:pt x="708915" y="582496"/>
                </a:lnTo>
                <a:lnTo>
                  <a:pt x="708915" y="581523"/>
                </a:lnTo>
                <a:lnTo>
                  <a:pt x="710860" y="581523"/>
                </a:lnTo>
                <a:lnTo>
                  <a:pt x="707942" y="579578"/>
                </a:lnTo>
                <a:lnTo>
                  <a:pt x="709888" y="579578"/>
                </a:lnTo>
                <a:lnTo>
                  <a:pt x="704052" y="578606"/>
                </a:lnTo>
                <a:lnTo>
                  <a:pt x="699190" y="577634"/>
                </a:lnTo>
                <a:lnTo>
                  <a:pt x="691411" y="577633"/>
                </a:lnTo>
                <a:lnTo>
                  <a:pt x="687521" y="576661"/>
                </a:lnTo>
                <a:lnTo>
                  <a:pt x="682659" y="575689"/>
                </a:lnTo>
                <a:lnTo>
                  <a:pt x="683631" y="575688"/>
                </a:lnTo>
                <a:lnTo>
                  <a:pt x="683631" y="574716"/>
                </a:lnTo>
                <a:lnTo>
                  <a:pt x="682659" y="574716"/>
                </a:lnTo>
                <a:lnTo>
                  <a:pt x="683632" y="573744"/>
                </a:lnTo>
                <a:lnTo>
                  <a:pt x="672934" y="574716"/>
                </a:lnTo>
                <a:lnTo>
                  <a:pt x="670990" y="573744"/>
                </a:lnTo>
                <a:lnTo>
                  <a:pt x="670990" y="572771"/>
                </a:lnTo>
                <a:lnTo>
                  <a:pt x="669045" y="572771"/>
                </a:lnTo>
                <a:lnTo>
                  <a:pt x="668072" y="572771"/>
                </a:lnTo>
                <a:lnTo>
                  <a:pt x="666127" y="572771"/>
                </a:lnTo>
                <a:lnTo>
                  <a:pt x="660292" y="571799"/>
                </a:lnTo>
                <a:lnTo>
                  <a:pt x="657375" y="569854"/>
                </a:lnTo>
                <a:lnTo>
                  <a:pt x="655430" y="568882"/>
                </a:lnTo>
                <a:lnTo>
                  <a:pt x="657375" y="568881"/>
                </a:lnTo>
                <a:lnTo>
                  <a:pt x="657375" y="567909"/>
                </a:lnTo>
                <a:lnTo>
                  <a:pt x="647651" y="565964"/>
                </a:lnTo>
                <a:lnTo>
                  <a:pt x="642788" y="564992"/>
                </a:lnTo>
                <a:lnTo>
                  <a:pt x="641816" y="564992"/>
                </a:lnTo>
                <a:lnTo>
                  <a:pt x="641816" y="565964"/>
                </a:lnTo>
                <a:lnTo>
                  <a:pt x="638899" y="565964"/>
                </a:lnTo>
                <a:lnTo>
                  <a:pt x="633064" y="564020"/>
                </a:lnTo>
                <a:lnTo>
                  <a:pt x="634036" y="564019"/>
                </a:lnTo>
                <a:lnTo>
                  <a:pt x="635009" y="563047"/>
                </a:lnTo>
                <a:lnTo>
                  <a:pt x="625284" y="562075"/>
                </a:lnTo>
                <a:lnTo>
                  <a:pt x="615560" y="560129"/>
                </a:lnTo>
                <a:lnTo>
                  <a:pt x="617505" y="560130"/>
                </a:lnTo>
                <a:lnTo>
                  <a:pt x="619450" y="560129"/>
                </a:lnTo>
                <a:lnTo>
                  <a:pt x="613615" y="558185"/>
                </a:lnTo>
                <a:lnTo>
                  <a:pt x="606808" y="556240"/>
                </a:lnTo>
                <a:lnTo>
                  <a:pt x="600973" y="554295"/>
                </a:lnTo>
                <a:lnTo>
                  <a:pt x="595138" y="552350"/>
                </a:lnTo>
                <a:lnTo>
                  <a:pt x="596111" y="553322"/>
                </a:lnTo>
                <a:lnTo>
                  <a:pt x="595139" y="553323"/>
                </a:lnTo>
                <a:lnTo>
                  <a:pt x="592221" y="551377"/>
                </a:lnTo>
                <a:lnTo>
                  <a:pt x="589304" y="550405"/>
                </a:lnTo>
                <a:lnTo>
                  <a:pt x="587359" y="549432"/>
                </a:lnTo>
                <a:lnTo>
                  <a:pt x="583469" y="548460"/>
                </a:lnTo>
                <a:lnTo>
                  <a:pt x="582497" y="548460"/>
                </a:lnTo>
                <a:lnTo>
                  <a:pt x="585414" y="549432"/>
                </a:lnTo>
                <a:lnTo>
                  <a:pt x="572772" y="545542"/>
                </a:lnTo>
                <a:lnTo>
                  <a:pt x="564993" y="543597"/>
                </a:lnTo>
                <a:lnTo>
                  <a:pt x="557213" y="540680"/>
                </a:lnTo>
                <a:lnTo>
                  <a:pt x="554295" y="540680"/>
                </a:lnTo>
                <a:lnTo>
                  <a:pt x="549433" y="539708"/>
                </a:lnTo>
                <a:lnTo>
                  <a:pt x="550406" y="538735"/>
                </a:lnTo>
                <a:lnTo>
                  <a:pt x="548461" y="537763"/>
                </a:lnTo>
                <a:lnTo>
                  <a:pt x="550406" y="537763"/>
                </a:lnTo>
                <a:lnTo>
                  <a:pt x="554296" y="538735"/>
                </a:lnTo>
                <a:lnTo>
                  <a:pt x="553323" y="537763"/>
                </a:lnTo>
                <a:lnTo>
                  <a:pt x="550406" y="537763"/>
                </a:lnTo>
                <a:lnTo>
                  <a:pt x="544572" y="535818"/>
                </a:lnTo>
                <a:lnTo>
                  <a:pt x="544572" y="535818"/>
                </a:lnTo>
                <a:lnTo>
                  <a:pt x="544572" y="535818"/>
                </a:lnTo>
                <a:lnTo>
                  <a:pt x="541654" y="534845"/>
                </a:lnTo>
                <a:lnTo>
                  <a:pt x="538736" y="533873"/>
                </a:lnTo>
                <a:lnTo>
                  <a:pt x="536792" y="532901"/>
                </a:lnTo>
                <a:lnTo>
                  <a:pt x="537764" y="532901"/>
                </a:lnTo>
                <a:lnTo>
                  <a:pt x="538737" y="531928"/>
                </a:lnTo>
                <a:lnTo>
                  <a:pt x="536792" y="531928"/>
                </a:lnTo>
                <a:lnTo>
                  <a:pt x="532902" y="530956"/>
                </a:lnTo>
                <a:lnTo>
                  <a:pt x="529985" y="529983"/>
                </a:lnTo>
                <a:lnTo>
                  <a:pt x="527067" y="529011"/>
                </a:lnTo>
                <a:lnTo>
                  <a:pt x="526095" y="529011"/>
                </a:lnTo>
                <a:lnTo>
                  <a:pt x="525122" y="529011"/>
                </a:lnTo>
                <a:lnTo>
                  <a:pt x="524150" y="529011"/>
                </a:lnTo>
                <a:lnTo>
                  <a:pt x="523178" y="528039"/>
                </a:lnTo>
                <a:lnTo>
                  <a:pt x="520260" y="527066"/>
                </a:lnTo>
                <a:lnTo>
                  <a:pt x="517342" y="526094"/>
                </a:lnTo>
                <a:lnTo>
                  <a:pt x="517343" y="525122"/>
                </a:lnTo>
                <a:lnTo>
                  <a:pt x="518315" y="524149"/>
                </a:lnTo>
                <a:lnTo>
                  <a:pt x="514425" y="524149"/>
                </a:lnTo>
                <a:lnTo>
                  <a:pt x="511508" y="524149"/>
                </a:lnTo>
                <a:lnTo>
                  <a:pt x="511508" y="523176"/>
                </a:lnTo>
                <a:lnTo>
                  <a:pt x="509563" y="523177"/>
                </a:lnTo>
                <a:lnTo>
                  <a:pt x="507619" y="522204"/>
                </a:lnTo>
                <a:lnTo>
                  <a:pt x="504701" y="521232"/>
                </a:lnTo>
                <a:lnTo>
                  <a:pt x="501783" y="521232"/>
                </a:lnTo>
                <a:lnTo>
                  <a:pt x="494004" y="517342"/>
                </a:lnTo>
                <a:lnTo>
                  <a:pt x="490114" y="515396"/>
                </a:lnTo>
                <a:lnTo>
                  <a:pt x="487197" y="513452"/>
                </a:lnTo>
                <a:lnTo>
                  <a:pt x="481362" y="512480"/>
                </a:lnTo>
                <a:lnTo>
                  <a:pt x="475527" y="509562"/>
                </a:lnTo>
                <a:lnTo>
                  <a:pt x="477472" y="509562"/>
                </a:lnTo>
                <a:lnTo>
                  <a:pt x="474555" y="508590"/>
                </a:lnTo>
                <a:lnTo>
                  <a:pt x="471638" y="507617"/>
                </a:lnTo>
                <a:lnTo>
                  <a:pt x="468720" y="505672"/>
                </a:lnTo>
                <a:lnTo>
                  <a:pt x="463858" y="502755"/>
                </a:lnTo>
                <a:lnTo>
                  <a:pt x="461913" y="501783"/>
                </a:lnTo>
                <a:lnTo>
                  <a:pt x="460941" y="502755"/>
                </a:lnTo>
                <a:lnTo>
                  <a:pt x="459968" y="503727"/>
                </a:lnTo>
                <a:lnTo>
                  <a:pt x="457051" y="501783"/>
                </a:lnTo>
                <a:lnTo>
                  <a:pt x="453161" y="499838"/>
                </a:lnTo>
                <a:lnTo>
                  <a:pt x="448299" y="498865"/>
                </a:lnTo>
                <a:lnTo>
                  <a:pt x="445381" y="495948"/>
                </a:lnTo>
                <a:lnTo>
                  <a:pt x="448299" y="496920"/>
                </a:lnTo>
                <a:lnTo>
                  <a:pt x="449271" y="496921"/>
                </a:lnTo>
                <a:lnTo>
                  <a:pt x="448299" y="495948"/>
                </a:lnTo>
                <a:lnTo>
                  <a:pt x="445381" y="494003"/>
                </a:lnTo>
                <a:lnTo>
                  <a:pt x="442464" y="493031"/>
                </a:lnTo>
                <a:lnTo>
                  <a:pt x="439547" y="492058"/>
                </a:lnTo>
                <a:lnTo>
                  <a:pt x="435657" y="491086"/>
                </a:lnTo>
                <a:lnTo>
                  <a:pt x="436630" y="493030"/>
                </a:lnTo>
                <a:lnTo>
                  <a:pt x="433712" y="491086"/>
                </a:lnTo>
                <a:lnTo>
                  <a:pt x="431767" y="490113"/>
                </a:lnTo>
                <a:lnTo>
                  <a:pt x="428850" y="490113"/>
                </a:lnTo>
                <a:lnTo>
                  <a:pt x="428850" y="489141"/>
                </a:lnTo>
                <a:lnTo>
                  <a:pt x="424960" y="487196"/>
                </a:lnTo>
                <a:lnTo>
                  <a:pt x="423015" y="486223"/>
                </a:lnTo>
                <a:lnTo>
                  <a:pt x="422043" y="487196"/>
                </a:lnTo>
                <a:lnTo>
                  <a:pt x="415236" y="483306"/>
                </a:lnTo>
                <a:lnTo>
                  <a:pt x="407456" y="479416"/>
                </a:lnTo>
                <a:lnTo>
                  <a:pt x="400649" y="475527"/>
                </a:lnTo>
                <a:lnTo>
                  <a:pt x="397732" y="473582"/>
                </a:lnTo>
                <a:lnTo>
                  <a:pt x="395787" y="471637"/>
                </a:lnTo>
                <a:lnTo>
                  <a:pt x="392869" y="470664"/>
                </a:lnTo>
                <a:lnTo>
                  <a:pt x="391897" y="470664"/>
                </a:lnTo>
                <a:lnTo>
                  <a:pt x="392869" y="471637"/>
                </a:lnTo>
                <a:lnTo>
                  <a:pt x="393842" y="471636"/>
                </a:lnTo>
                <a:lnTo>
                  <a:pt x="395787" y="472609"/>
                </a:lnTo>
                <a:lnTo>
                  <a:pt x="393842" y="472609"/>
                </a:lnTo>
                <a:lnTo>
                  <a:pt x="390925" y="470664"/>
                </a:lnTo>
                <a:lnTo>
                  <a:pt x="390924" y="469691"/>
                </a:lnTo>
                <a:lnTo>
                  <a:pt x="391897" y="469692"/>
                </a:lnTo>
                <a:lnTo>
                  <a:pt x="388007" y="467747"/>
                </a:lnTo>
                <a:lnTo>
                  <a:pt x="385090" y="466774"/>
                </a:lnTo>
                <a:lnTo>
                  <a:pt x="381200" y="466774"/>
                </a:lnTo>
                <a:lnTo>
                  <a:pt x="377310" y="463857"/>
                </a:lnTo>
                <a:lnTo>
                  <a:pt x="374393" y="461913"/>
                </a:lnTo>
                <a:lnTo>
                  <a:pt x="369531" y="460940"/>
                </a:lnTo>
                <a:lnTo>
                  <a:pt x="367586" y="458995"/>
                </a:lnTo>
                <a:lnTo>
                  <a:pt x="366613" y="458994"/>
                </a:lnTo>
                <a:lnTo>
                  <a:pt x="367586" y="457050"/>
                </a:lnTo>
                <a:lnTo>
                  <a:pt x="363696" y="455105"/>
                </a:lnTo>
                <a:lnTo>
                  <a:pt x="360779" y="454133"/>
                </a:lnTo>
                <a:lnTo>
                  <a:pt x="357861" y="451215"/>
                </a:lnTo>
                <a:lnTo>
                  <a:pt x="357861" y="452187"/>
                </a:lnTo>
                <a:lnTo>
                  <a:pt x="356889" y="451216"/>
                </a:lnTo>
                <a:lnTo>
                  <a:pt x="353971" y="450243"/>
                </a:lnTo>
                <a:lnTo>
                  <a:pt x="354944" y="450243"/>
                </a:lnTo>
                <a:lnTo>
                  <a:pt x="352999" y="449270"/>
                </a:lnTo>
                <a:lnTo>
                  <a:pt x="350081" y="447325"/>
                </a:lnTo>
                <a:lnTo>
                  <a:pt x="352026" y="449270"/>
                </a:lnTo>
                <a:lnTo>
                  <a:pt x="354944" y="451215"/>
                </a:lnTo>
                <a:lnTo>
                  <a:pt x="349109" y="449271"/>
                </a:lnTo>
                <a:lnTo>
                  <a:pt x="347164" y="447325"/>
                </a:lnTo>
                <a:lnTo>
                  <a:pt x="343274" y="445381"/>
                </a:lnTo>
                <a:lnTo>
                  <a:pt x="340357" y="444408"/>
                </a:lnTo>
                <a:lnTo>
                  <a:pt x="339385" y="442463"/>
                </a:lnTo>
                <a:lnTo>
                  <a:pt x="336468" y="440518"/>
                </a:lnTo>
                <a:lnTo>
                  <a:pt x="334522" y="440518"/>
                </a:lnTo>
                <a:lnTo>
                  <a:pt x="330633" y="437601"/>
                </a:lnTo>
                <a:lnTo>
                  <a:pt x="329660" y="437601"/>
                </a:lnTo>
                <a:lnTo>
                  <a:pt x="327715" y="436628"/>
                </a:lnTo>
                <a:lnTo>
                  <a:pt x="324798" y="435656"/>
                </a:lnTo>
                <a:lnTo>
                  <a:pt x="322853" y="434683"/>
                </a:lnTo>
                <a:lnTo>
                  <a:pt x="320908" y="434683"/>
                </a:lnTo>
                <a:lnTo>
                  <a:pt x="314101" y="429822"/>
                </a:lnTo>
                <a:lnTo>
                  <a:pt x="315073" y="429821"/>
                </a:lnTo>
                <a:lnTo>
                  <a:pt x="311184" y="426904"/>
                </a:lnTo>
                <a:lnTo>
                  <a:pt x="306322" y="424959"/>
                </a:lnTo>
                <a:lnTo>
                  <a:pt x="307294" y="424959"/>
                </a:lnTo>
                <a:lnTo>
                  <a:pt x="303404" y="423014"/>
                </a:lnTo>
                <a:lnTo>
                  <a:pt x="300487" y="421069"/>
                </a:lnTo>
                <a:lnTo>
                  <a:pt x="298542" y="420097"/>
                </a:lnTo>
                <a:lnTo>
                  <a:pt x="298542" y="418152"/>
                </a:lnTo>
                <a:lnTo>
                  <a:pt x="298542" y="417180"/>
                </a:lnTo>
                <a:lnTo>
                  <a:pt x="296597" y="416207"/>
                </a:lnTo>
                <a:lnTo>
                  <a:pt x="293679" y="415235"/>
                </a:lnTo>
                <a:lnTo>
                  <a:pt x="291735" y="414262"/>
                </a:lnTo>
                <a:lnTo>
                  <a:pt x="290762" y="415235"/>
                </a:lnTo>
                <a:lnTo>
                  <a:pt x="290762" y="416207"/>
                </a:lnTo>
                <a:lnTo>
                  <a:pt x="281038" y="409400"/>
                </a:lnTo>
                <a:lnTo>
                  <a:pt x="276175" y="406483"/>
                </a:lnTo>
                <a:lnTo>
                  <a:pt x="271313" y="402592"/>
                </a:lnTo>
                <a:lnTo>
                  <a:pt x="270341" y="402593"/>
                </a:lnTo>
                <a:lnTo>
                  <a:pt x="269368" y="401620"/>
                </a:lnTo>
                <a:lnTo>
                  <a:pt x="254782" y="392868"/>
                </a:lnTo>
                <a:lnTo>
                  <a:pt x="247975" y="388006"/>
                </a:lnTo>
                <a:lnTo>
                  <a:pt x="244085" y="384117"/>
                </a:lnTo>
                <a:lnTo>
                  <a:pt x="244085" y="383144"/>
                </a:lnTo>
                <a:lnTo>
                  <a:pt x="244085" y="382172"/>
                </a:lnTo>
                <a:lnTo>
                  <a:pt x="242140" y="381199"/>
                </a:lnTo>
                <a:lnTo>
                  <a:pt x="241167" y="380227"/>
                </a:lnTo>
                <a:lnTo>
                  <a:pt x="240195" y="380226"/>
                </a:lnTo>
                <a:lnTo>
                  <a:pt x="240195" y="381199"/>
                </a:lnTo>
                <a:lnTo>
                  <a:pt x="241167" y="383144"/>
                </a:lnTo>
                <a:lnTo>
                  <a:pt x="232415" y="376337"/>
                </a:lnTo>
                <a:lnTo>
                  <a:pt x="225608" y="370502"/>
                </a:lnTo>
                <a:lnTo>
                  <a:pt x="225608" y="371474"/>
                </a:lnTo>
                <a:lnTo>
                  <a:pt x="223663" y="370502"/>
                </a:lnTo>
                <a:lnTo>
                  <a:pt x="223663" y="369530"/>
                </a:lnTo>
                <a:lnTo>
                  <a:pt x="222691" y="368557"/>
                </a:lnTo>
                <a:lnTo>
                  <a:pt x="217829" y="364668"/>
                </a:lnTo>
                <a:lnTo>
                  <a:pt x="216856" y="365640"/>
                </a:lnTo>
                <a:lnTo>
                  <a:pt x="215883" y="363695"/>
                </a:lnTo>
                <a:lnTo>
                  <a:pt x="213939" y="362722"/>
                </a:lnTo>
                <a:lnTo>
                  <a:pt x="212966" y="362723"/>
                </a:lnTo>
                <a:lnTo>
                  <a:pt x="211021" y="360777"/>
                </a:lnTo>
                <a:lnTo>
                  <a:pt x="211022" y="359805"/>
                </a:lnTo>
                <a:lnTo>
                  <a:pt x="205187" y="356888"/>
                </a:lnTo>
                <a:lnTo>
                  <a:pt x="199352" y="352025"/>
                </a:lnTo>
                <a:lnTo>
                  <a:pt x="198380" y="349108"/>
                </a:lnTo>
                <a:lnTo>
                  <a:pt x="195462" y="348136"/>
                </a:lnTo>
                <a:lnTo>
                  <a:pt x="195462" y="349108"/>
                </a:lnTo>
                <a:lnTo>
                  <a:pt x="189628" y="342301"/>
                </a:lnTo>
                <a:lnTo>
                  <a:pt x="186710" y="338411"/>
                </a:lnTo>
                <a:lnTo>
                  <a:pt x="177958" y="333549"/>
                </a:lnTo>
                <a:lnTo>
                  <a:pt x="169206" y="326742"/>
                </a:lnTo>
                <a:lnTo>
                  <a:pt x="151702" y="311183"/>
                </a:lnTo>
                <a:lnTo>
                  <a:pt x="152674" y="311182"/>
                </a:lnTo>
                <a:lnTo>
                  <a:pt x="150730" y="309238"/>
                </a:lnTo>
                <a:lnTo>
                  <a:pt x="149757" y="309238"/>
                </a:lnTo>
                <a:lnTo>
                  <a:pt x="148785" y="308265"/>
                </a:lnTo>
                <a:lnTo>
                  <a:pt x="148785" y="307293"/>
                </a:lnTo>
                <a:lnTo>
                  <a:pt x="148785" y="306320"/>
                </a:lnTo>
                <a:lnTo>
                  <a:pt x="150730" y="306320"/>
                </a:lnTo>
                <a:lnTo>
                  <a:pt x="147812" y="304375"/>
                </a:lnTo>
                <a:lnTo>
                  <a:pt x="145867" y="302431"/>
                </a:lnTo>
                <a:lnTo>
                  <a:pt x="141978" y="300486"/>
                </a:lnTo>
                <a:lnTo>
                  <a:pt x="141978" y="301458"/>
                </a:lnTo>
                <a:lnTo>
                  <a:pt x="140033" y="299513"/>
                </a:lnTo>
                <a:lnTo>
                  <a:pt x="138088" y="297569"/>
                </a:lnTo>
                <a:lnTo>
                  <a:pt x="136143" y="296596"/>
                </a:lnTo>
                <a:lnTo>
                  <a:pt x="136143" y="295623"/>
                </a:lnTo>
                <a:lnTo>
                  <a:pt x="137115" y="295624"/>
                </a:lnTo>
                <a:lnTo>
                  <a:pt x="138088" y="295624"/>
                </a:lnTo>
                <a:lnTo>
                  <a:pt x="135171" y="293679"/>
                </a:lnTo>
                <a:lnTo>
                  <a:pt x="135170" y="292706"/>
                </a:lnTo>
                <a:lnTo>
                  <a:pt x="136143" y="292706"/>
                </a:lnTo>
                <a:lnTo>
                  <a:pt x="139060" y="293679"/>
                </a:lnTo>
                <a:lnTo>
                  <a:pt x="141977" y="294651"/>
                </a:lnTo>
                <a:lnTo>
                  <a:pt x="141978" y="293679"/>
                </a:lnTo>
                <a:lnTo>
                  <a:pt x="140033" y="291734"/>
                </a:lnTo>
                <a:lnTo>
                  <a:pt x="140033" y="290761"/>
                </a:lnTo>
                <a:lnTo>
                  <a:pt x="141005" y="290761"/>
                </a:lnTo>
                <a:lnTo>
                  <a:pt x="141978" y="291734"/>
                </a:lnTo>
                <a:lnTo>
                  <a:pt x="143922" y="292707"/>
                </a:lnTo>
                <a:lnTo>
                  <a:pt x="141978" y="290761"/>
                </a:lnTo>
                <a:lnTo>
                  <a:pt x="138088" y="288817"/>
                </a:lnTo>
                <a:lnTo>
                  <a:pt x="137115" y="288816"/>
                </a:lnTo>
                <a:lnTo>
                  <a:pt x="137116" y="290761"/>
                </a:lnTo>
                <a:lnTo>
                  <a:pt x="134198" y="287844"/>
                </a:lnTo>
                <a:lnTo>
                  <a:pt x="132253" y="287844"/>
                </a:lnTo>
                <a:lnTo>
                  <a:pt x="131281" y="287358"/>
                </a:lnTo>
                <a:lnTo>
                  <a:pt x="130308" y="286872"/>
                </a:lnTo>
                <a:lnTo>
                  <a:pt x="127391" y="284927"/>
                </a:lnTo>
                <a:lnTo>
                  <a:pt x="127391" y="283954"/>
                </a:lnTo>
                <a:lnTo>
                  <a:pt x="128363" y="284926"/>
                </a:lnTo>
                <a:lnTo>
                  <a:pt x="129336" y="285899"/>
                </a:lnTo>
                <a:lnTo>
                  <a:pt x="131281" y="286871"/>
                </a:lnTo>
                <a:lnTo>
                  <a:pt x="130308" y="284927"/>
                </a:lnTo>
                <a:lnTo>
                  <a:pt x="128363" y="282981"/>
                </a:lnTo>
                <a:lnTo>
                  <a:pt x="124473" y="280065"/>
                </a:lnTo>
                <a:lnTo>
                  <a:pt x="125446" y="281037"/>
                </a:lnTo>
                <a:lnTo>
                  <a:pt x="124474" y="282009"/>
                </a:lnTo>
                <a:lnTo>
                  <a:pt x="121556" y="280064"/>
                </a:lnTo>
                <a:lnTo>
                  <a:pt x="121556" y="279092"/>
                </a:lnTo>
                <a:lnTo>
                  <a:pt x="122529" y="279092"/>
                </a:lnTo>
                <a:lnTo>
                  <a:pt x="120584" y="277147"/>
                </a:lnTo>
                <a:lnTo>
                  <a:pt x="117666" y="276175"/>
                </a:lnTo>
                <a:lnTo>
                  <a:pt x="118639" y="277147"/>
                </a:lnTo>
                <a:lnTo>
                  <a:pt x="116694" y="276174"/>
                </a:lnTo>
                <a:lnTo>
                  <a:pt x="114749" y="275202"/>
                </a:lnTo>
                <a:lnTo>
                  <a:pt x="113777" y="273257"/>
                </a:lnTo>
                <a:lnTo>
                  <a:pt x="111832" y="271312"/>
                </a:lnTo>
                <a:lnTo>
                  <a:pt x="112804" y="270340"/>
                </a:lnTo>
                <a:lnTo>
                  <a:pt x="114749" y="271312"/>
                </a:lnTo>
                <a:lnTo>
                  <a:pt x="115721" y="271312"/>
                </a:lnTo>
                <a:lnTo>
                  <a:pt x="114749" y="268395"/>
                </a:lnTo>
                <a:lnTo>
                  <a:pt x="113777" y="268395"/>
                </a:lnTo>
                <a:lnTo>
                  <a:pt x="110859" y="267423"/>
                </a:lnTo>
                <a:lnTo>
                  <a:pt x="109887" y="266450"/>
                </a:lnTo>
                <a:lnTo>
                  <a:pt x="108914" y="266451"/>
                </a:lnTo>
                <a:lnTo>
                  <a:pt x="108914" y="267423"/>
                </a:lnTo>
                <a:lnTo>
                  <a:pt x="108915" y="265478"/>
                </a:lnTo>
                <a:lnTo>
                  <a:pt x="109887" y="265478"/>
                </a:lnTo>
                <a:lnTo>
                  <a:pt x="107942" y="263533"/>
                </a:lnTo>
                <a:lnTo>
                  <a:pt x="105997" y="261588"/>
                </a:lnTo>
                <a:lnTo>
                  <a:pt x="104052" y="260616"/>
                </a:lnTo>
                <a:lnTo>
                  <a:pt x="104052" y="258671"/>
                </a:lnTo>
                <a:lnTo>
                  <a:pt x="102107" y="258670"/>
                </a:lnTo>
                <a:lnTo>
                  <a:pt x="101135" y="254781"/>
                </a:lnTo>
                <a:lnTo>
                  <a:pt x="96273" y="250891"/>
                </a:lnTo>
                <a:lnTo>
                  <a:pt x="95300" y="248946"/>
                </a:lnTo>
                <a:lnTo>
                  <a:pt x="94328" y="247974"/>
                </a:lnTo>
                <a:lnTo>
                  <a:pt x="95300" y="247001"/>
                </a:lnTo>
                <a:lnTo>
                  <a:pt x="92383" y="244084"/>
                </a:lnTo>
                <a:lnTo>
                  <a:pt x="91410" y="243111"/>
                </a:lnTo>
                <a:lnTo>
                  <a:pt x="90438" y="244084"/>
                </a:lnTo>
                <a:lnTo>
                  <a:pt x="92383" y="246029"/>
                </a:lnTo>
                <a:lnTo>
                  <a:pt x="93355" y="247974"/>
                </a:lnTo>
                <a:lnTo>
                  <a:pt x="92383" y="247001"/>
                </a:lnTo>
                <a:lnTo>
                  <a:pt x="88493" y="244084"/>
                </a:lnTo>
                <a:lnTo>
                  <a:pt x="89465" y="243111"/>
                </a:lnTo>
                <a:lnTo>
                  <a:pt x="87520" y="241167"/>
                </a:lnTo>
                <a:lnTo>
                  <a:pt x="85576" y="239221"/>
                </a:lnTo>
                <a:lnTo>
                  <a:pt x="85576" y="238249"/>
                </a:lnTo>
                <a:lnTo>
                  <a:pt x="83631" y="237277"/>
                </a:lnTo>
                <a:lnTo>
                  <a:pt x="82658" y="235332"/>
                </a:lnTo>
                <a:lnTo>
                  <a:pt x="82658" y="234360"/>
                </a:lnTo>
                <a:lnTo>
                  <a:pt x="82658" y="233387"/>
                </a:lnTo>
                <a:lnTo>
                  <a:pt x="80713" y="231442"/>
                </a:lnTo>
                <a:lnTo>
                  <a:pt x="84603" y="234359"/>
                </a:lnTo>
                <a:lnTo>
                  <a:pt x="82658" y="232415"/>
                </a:lnTo>
                <a:lnTo>
                  <a:pt x="81686" y="229497"/>
                </a:lnTo>
                <a:lnTo>
                  <a:pt x="76824" y="227552"/>
                </a:lnTo>
                <a:lnTo>
                  <a:pt x="75851" y="226580"/>
                </a:lnTo>
                <a:lnTo>
                  <a:pt x="74879" y="225607"/>
                </a:lnTo>
                <a:lnTo>
                  <a:pt x="74879" y="224635"/>
                </a:lnTo>
                <a:lnTo>
                  <a:pt x="73906" y="223663"/>
                </a:lnTo>
                <a:lnTo>
                  <a:pt x="76824" y="226580"/>
                </a:lnTo>
                <a:lnTo>
                  <a:pt x="76823" y="224635"/>
                </a:lnTo>
                <a:lnTo>
                  <a:pt x="73906" y="219773"/>
                </a:lnTo>
                <a:lnTo>
                  <a:pt x="70989" y="217828"/>
                </a:lnTo>
                <a:lnTo>
                  <a:pt x="70017" y="217827"/>
                </a:lnTo>
                <a:lnTo>
                  <a:pt x="69044" y="216855"/>
                </a:lnTo>
                <a:lnTo>
                  <a:pt x="69044" y="215882"/>
                </a:lnTo>
                <a:lnTo>
                  <a:pt x="70016" y="215883"/>
                </a:lnTo>
                <a:lnTo>
                  <a:pt x="69044" y="213938"/>
                </a:lnTo>
                <a:lnTo>
                  <a:pt x="68072" y="213938"/>
                </a:lnTo>
                <a:lnTo>
                  <a:pt x="68071" y="214911"/>
                </a:lnTo>
                <a:lnTo>
                  <a:pt x="67099" y="213938"/>
                </a:lnTo>
                <a:lnTo>
                  <a:pt x="63209" y="203241"/>
                </a:lnTo>
                <a:lnTo>
                  <a:pt x="67099" y="206158"/>
                </a:lnTo>
                <a:lnTo>
                  <a:pt x="65154" y="204214"/>
                </a:lnTo>
                <a:lnTo>
                  <a:pt x="67099" y="204213"/>
                </a:lnTo>
                <a:lnTo>
                  <a:pt x="67099" y="203241"/>
                </a:lnTo>
                <a:lnTo>
                  <a:pt x="67099" y="202269"/>
                </a:lnTo>
                <a:lnTo>
                  <a:pt x="68072" y="202269"/>
                </a:lnTo>
                <a:lnTo>
                  <a:pt x="66127" y="200324"/>
                </a:lnTo>
                <a:lnTo>
                  <a:pt x="64182" y="197406"/>
                </a:lnTo>
                <a:lnTo>
                  <a:pt x="64182" y="199351"/>
                </a:lnTo>
                <a:lnTo>
                  <a:pt x="63209" y="199351"/>
                </a:lnTo>
                <a:lnTo>
                  <a:pt x="61264" y="198379"/>
                </a:lnTo>
                <a:lnTo>
                  <a:pt x="58347" y="196434"/>
                </a:lnTo>
                <a:lnTo>
                  <a:pt x="57374" y="195461"/>
                </a:lnTo>
                <a:lnTo>
                  <a:pt x="56402" y="196434"/>
                </a:lnTo>
                <a:lnTo>
                  <a:pt x="54457" y="192544"/>
                </a:lnTo>
                <a:lnTo>
                  <a:pt x="54457" y="189627"/>
                </a:lnTo>
                <a:lnTo>
                  <a:pt x="54457" y="187682"/>
                </a:lnTo>
                <a:lnTo>
                  <a:pt x="51540" y="183792"/>
                </a:lnTo>
                <a:lnTo>
                  <a:pt x="51540" y="181847"/>
                </a:lnTo>
                <a:lnTo>
                  <a:pt x="51540" y="180875"/>
                </a:lnTo>
                <a:lnTo>
                  <a:pt x="50567" y="177958"/>
                </a:lnTo>
                <a:lnTo>
                  <a:pt x="48623" y="174067"/>
                </a:lnTo>
                <a:lnTo>
                  <a:pt x="46678" y="173095"/>
                </a:lnTo>
                <a:lnTo>
                  <a:pt x="46678" y="174068"/>
                </a:lnTo>
                <a:lnTo>
                  <a:pt x="46678" y="175040"/>
                </a:lnTo>
                <a:lnTo>
                  <a:pt x="47650" y="176013"/>
                </a:lnTo>
                <a:lnTo>
                  <a:pt x="46678" y="176012"/>
                </a:lnTo>
                <a:lnTo>
                  <a:pt x="43760" y="170178"/>
                </a:lnTo>
                <a:lnTo>
                  <a:pt x="42788" y="169206"/>
                </a:lnTo>
                <a:lnTo>
                  <a:pt x="41815" y="167261"/>
                </a:lnTo>
                <a:lnTo>
                  <a:pt x="42788" y="171150"/>
                </a:lnTo>
                <a:lnTo>
                  <a:pt x="41815" y="173095"/>
                </a:lnTo>
                <a:lnTo>
                  <a:pt x="39870" y="169205"/>
                </a:lnTo>
                <a:lnTo>
                  <a:pt x="40843" y="169205"/>
                </a:lnTo>
                <a:lnTo>
                  <a:pt x="38898" y="166288"/>
                </a:lnTo>
                <a:lnTo>
                  <a:pt x="37926" y="165315"/>
                </a:lnTo>
                <a:lnTo>
                  <a:pt x="36953" y="164343"/>
                </a:lnTo>
                <a:lnTo>
                  <a:pt x="35008" y="161426"/>
                </a:lnTo>
                <a:lnTo>
                  <a:pt x="35008" y="158508"/>
                </a:lnTo>
                <a:lnTo>
                  <a:pt x="36953" y="160453"/>
                </a:lnTo>
                <a:lnTo>
                  <a:pt x="37926" y="163371"/>
                </a:lnTo>
                <a:lnTo>
                  <a:pt x="39871" y="165316"/>
                </a:lnTo>
                <a:lnTo>
                  <a:pt x="40843" y="165316"/>
                </a:lnTo>
                <a:lnTo>
                  <a:pt x="37926" y="160453"/>
                </a:lnTo>
                <a:lnTo>
                  <a:pt x="36953" y="159157"/>
                </a:lnTo>
                <a:lnTo>
                  <a:pt x="36953" y="155591"/>
                </a:lnTo>
                <a:lnTo>
                  <a:pt x="35981" y="153647"/>
                </a:lnTo>
                <a:lnTo>
                  <a:pt x="35008" y="151701"/>
                </a:lnTo>
                <a:lnTo>
                  <a:pt x="36953" y="153646"/>
                </a:lnTo>
                <a:lnTo>
                  <a:pt x="35981" y="149756"/>
                </a:lnTo>
                <a:lnTo>
                  <a:pt x="35981" y="147811"/>
                </a:lnTo>
                <a:lnTo>
                  <a:pt x="36953" y="145867"/>
                </a:lnTo>
                <a:lnTo>
                  <a:pt x="35008" y="142949"/>
                </a:lnTo>
                <a:lnTo>
                  <a:pt x="34036" y="142949"/>
                </a:lnTo>
                <a:lnTo>
                  <a:pt x="34036" y="143921"/>
                </a:lnTo>
                <a:lnTo>
                  <a:pt x="33063" y="144894"/>
                </a:lnTo>
                <a:lnTo>
                  <a:pt x="29174" y="136142"/>
                </a:lnTo>
                <a:lnTo>
                  <a:pt x="25284" y="130307"/>
                </a:lnTo>
                <a:lnTo>
                  <a:pt x="25284" y="129335"/>
                </a:lnTo>
                <a:lnTo>
                  <a:pt x="26256" y="128362"/>
                </a:lnTo>
                <a:lnTo>
                  <a:pt x="28201" y="130307"/>
                </a:lnTo>
                <a:lnTo>
                  <a:pt x="23339" y="119611"/>
                </a:lnTo>
                <a:lnTo>
                  <a:pt x="19449" y="108913"/>
                </a:lnTo>
                <a:lnTo>
                  <a:pt x="19449" y="109886"/>
                </a:lnTo>
                <a:lnTo>
                  <a:pt x="18477" y="109886"/>
                </a:lnTo>
                <a:lnTo>
                  <a:pt x="17504" y="106969"/>
                </a:lnTo>
                <a:lnTo>
                  <a:pt x="16532" y="104052"/>
                </a:lnTo>
                <a:lnTo>
                  <a:pt x="16532" y="103079"/>
                </a:lnTo>
                <a:lnTo>
                  <a:pt x="17504" y="103079"/>
                </a:lnTo>
                <a:lnTo>
                  <a:pt x="16532" y="101134"/>
                </a:lnTo>
                <a:lnTo>
                  <a:pt x="17504" y="100161"/>
                </a:lnTo>
                <a:lnTo>
                  <a:pt x="17504" y="98217"/>
                </a:lnTo>
                <a:lnTo>
                  <a:pt x="13614" y="90438"/>
                </a:lnTo>
                <a:lnTo>
                  <a:pt x="10697" y="82658"/>
                </a:lnTo>
                <a:lnTo>
                  <a:pt x="9725" y="75850"/>
                </a:lnTo>
                <a:lnTo>
                  <a:pt x="7780" y="70016"/>
                </a:lnTo>
                <a:lnTo>
                  <a:pt x="4862" y="58346"/>
                </a:lnTo>
                <a:lnTo>
                  <a:pt x="4862" y="56402"/>
                </a:lnTo>
                <a:lnTo>
                  <a:pt x="5835" y="55429"/>
                </a:lnTo>
                <a:lnTo>
                  <a:pt x="6807" y="55429"/>
                </a:lnTo>
                <a:lnTo>
                  <a:pt x="6807" y="53484"/>
                </a:lnTo>
                <a:lnTo>
                  <a:pt x="5835" y="51539"/>
                </a:lnTo>
                <a:lnTo>
                  <a:pt x="5835" y="52511"/>
                </a:lnTo>
                <a:lnTo>
                  <a:pt x="4862" y="52512"/>
                </a:lnTo>
                <a:lnTo>
                  <a:pt x="4863" y="50566"/>
                </a:lnTo>
                <a:lnTo>
                  <a:pt x="4862" y="44732"/>
                </a:lnTo>
                <a:lnTo>
                  <a:pt x="3890" y="39870"/>
                </a:lnTo>
                <a:lnTo>
                  <a:pt x="2918" y="35980"/>
                </a:lnTo>
                <a:lnTo>
                  <a:pt x="3890" y="35980"/>
                </a:lnTo>
                <a:lnTo>
                  <a:pt x="4862" y="36952"/>
                </a:lnTo>
                <a:lnTo>
                  <a:pt x="4863" y="34035"/>
                </a:lnTo>
                <a:lnTo>
                  <a:pt x="3890" y="31118"/>
                </a:lnTo>
                <a:lnTo>
                  <a:pt x="2918" y="24311"/>
                </a:lnTo>
                <a:lnTo>
                  <a:pt x="1945" y="27228"/>
                </a:lnTo>
                <a:lnTo>
                  <a:pt x="973" y="22365"/>
                </a:lnTo>
                <a:lnTo>
                  <a:pt x="972" y="17504"/>
                </a:lnTo>
                <a:lnTo>
                  <a:pt x="0" y="8751"/>
                </a:lnTo>
                <a:lnTo>
                  <a:pt x="972" y="8751"/>
                </a:lnTo>
                <a:lnTo>
                  <a:pt x="973" y="4861"/>
                </a:lnTo>
                <a:close/>
                <a:moveTo>
                  <a:pt x="972" y="0"/>
                </a:moveTo>
                <a:lnTo>
                  <a:pt x="1945" y="2917"/>
                </a:lnTo>
                <a:lnTo>
                  <a:pt x="1884" y="3039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" name="Freeform 33"/>
          <p:cNvSpPr>
            <a:spLocks/>
          </p:cNvSpPr>
          <p:nvPr/>
        </p:nvSpPr>
        <p:spPr bwMode="auto">
          <a:xfrm rot="9377604">
            <a:off x="3925861" y="3316840"/>
            <a:ext cx="1288495" cy="722529"/>
          </a:xfrm>
          <a:custGeom>
            <a:avLst/>
            <a:gdLst/>
            <a:ahLst/>
            <a:cxnLst/>
            <a:rect l="l" t="t" r="r" b="b"/>
            <a:pathLst>
              <a:path w="1288494" h="722529">
                <a:moveTo>
                  <a:pt x="1884" y="3038"/>
                </a:moveTo>
                <a:lnTo>
                  <a:pt x="972" y="0"/>
                </a:lnTo>
                <a:lnTo>
                  <a:pt x="1944" y="2917"/>
                </a:lnTo>
                <a:close/>
                <a:moveTo>
                  <a:pt x="4861" y="18476"/>
                </a:moveTo>
                <a:lnTo>
                  <a:pt x="4667" y="18087"/>
                </a:lnTo>
                <a:lnTo>
                  <a:pt x="3889" y="14587"/>
                </a:lnTo>
                <a:lnTo>
                  <a:pt x="4861" y="15559"/>
                </a:lnTo>
                <a:close/>
                <a:moveTo>
                  <a:pt x="5834" y="23339"/>
                </a:moveTo>
                <a:lnTo>
                  <a:pt x="5658" y="22543"/>
                </a:lnTo>
                <a:lnTo>
                  <a:pt x="5834" y="22366"/>
                </a:lnTo>
                <a:close/>
                <a:moveTo>
                  <a:pt x="15559" y="110859"/>
                </a:moveTo>
                <a:lnTo>
                  <a:pt x="14586" y="108914"/>
                </a:lnTo>
                <a:lnTo>
                  <a:pt x="15559" y="108914"/>
                </a:lnTo>
                <a:lnTo>
                  <a:pt x="15558" y="106969"/>
                </a:lnTo>
                <a:lnTo>
                  <a:pt x="14586" y="105024"/>
                </a:lnTo>
                <a:lnTo>
                  <a:pt x="14586" y="103079"/>
                </a:lnTo>
                <a:lnTo>
                  <a:pt x="13614" y="101134"/>
                </a:lnTo>
                <a:lnTo>
                  <a:pt x="15558" y="104052"/>
                </a:lnTo>
                <a:lnTo>
                  <a:pt x="16531" y="104052"/>
                </a:lnTo>
                <a:lnTo>
                  <a:pt x="15558" y="105024"/>
                </a:lnTo>
                <a:lnTo>
                  <a:pt x="16531" y="109887"/>
                </a:lnTo>
                <a:lnTo>
                  <a:pt x="16531" y="110859"/>
                </a:lnTo>
                <a:close/>
                <a:moveTo>
                  <a:pt x="35007" y="151701"/>
                </a:moveTo>
                <a:lnTo>
                  <a:pt x="34035" y="149757"/>
                </a:lnTo>
                <a:lnTo>
                  <a:pt x="33063" y="148784"/>
                </a:lnTo>
                <a:lnTo>
                  <a:pt x="32090" y="149757"/>
                </a:lnTo>
                <a:lnTo>
                  <a:pt x="25283" y="137115"/>
                </a:lnTo>
                <a:lnTo>
                  <a:pt x="26256" y="137115"/>
                </a:lnTo>
                <a:lnTo>
                  <a:pt x="25283" y="136142"/>
                </a:lnTo>
                <a:lnTo>
                  <a:pt x="25283" y="133225"/>
                </a:lnTo>
                <a:lnTo>
                  <a:pt x="28201" y="141005"/>
                </a:lnTo>
                <a:lnTo>
                  <a:pt x="30146" y="144895"/>
                </a:lnTo>
                <a:lnTo>
                  <a:pt x="33063" y="147812"/>
                </a:lnTo>
                <a:lnTo>
                  <a:pt x="33063" y="146839"/>
                </a:lnTo>
                <a:lnTo>
                  <a:pt x="34035" y="148785"/>
                </a:lnTo>
                <a:close/>
                <a:moveTo>
                  <a:pt x="35007" y="151702"/>
                </a:moveTo>
                <a:lnTo>
                  <a:pt x="35007" y="151702"/>
                </a:lnTo>
                <a:lnTo>
                  <a:pt x="35007" y="151701"/>
                </a:lnTo>
                <a:close/>
                <a:moveTo>
                  <a:pt x="36953" y="159481"/>
                </a:moveTo>
                <a:lnTo>
                  <a:pt x="35007" y="156564"/>
                </a:lnTo>
                <a:lnTo>
                  <a:pt x="36953" y="159158"/>
                </a:lnTo>
                <a:close/>
                <a:moveTo>
                  <a:pt x="49595" y="184765"/>
                </a:moveTo>
                <a:lnTo>
                  <a:pt x="48622" y="183793"/>
                </a:lnTo>
                <a:lnTo>
                  <a:pt x="46677" y="182820"/>
                </a:lnTo>
                <a:lnTo>
                  <a:pt x="45705" y="179903"/>
                </a:lnTo>
                <a:lnTo>
                  <a:pt x="46677" y="179903"/>
                </a:lnTo>
                <a:lnTo>
                  <a:pt x="46677" y="178930"/>
                </a:lnTo>
                <a:lnTo>
                  <a:pt x="47649" y="177958"/>
                </a:lnTo>
                <a:lnTo>
                  <a:pt x="49594" y="178930"/>
                </a:lnTo>
                <a:lnTo>
                  <a:pt x="49595" y="180875"/>
                </a:lnTo>
                <a:lnTo>
                  <a:pt x="51539" y="183792"/>
                </a:lnTo>
                <a:lnTo>
                  <a:pt x="50567" y="184765"/>
                </a:lnTo>
                <a:close/>
                <a:moveTo>
                  <a:pt x="70988" y="218801"/>
                </a:moveTo>
                <a:lnTo>
                  <a:pt x="70016" y="217828"/>
                </a:lnTo>
                <a:lnTo>
                  <a:pt x="70016" y="217828"/>
                </a:lnTo>
                <a:close/>
                <a:moveTo>
                  <a:pt x="978282" y="620422"/>
                </a:moveTo>
                <a:lnTo>
                  <a:pt x="979254" y="620422"/>
                </a:lnTo>
                <a:lnTo>
                  <a:pt x="979164" y="620513"/>
                </a:lnTo>
                <a:close/>
                <a:moveTo>
                  <a:pt x="94327" y="249919"/>
                </a:moveTo>
                <a:lnTo>
                  <a:pt x="93354" y="247974"/>
                </a:lnTo>
                <a:lnTo>
                  <a:pt x="94327" y="248946"/>
                </a:lnTo>
                <a:close/>
                <a:moveTo>
                  <a:pt x="1137764" y="721557"/>
                </a:moveTo>
                <a:lnTo>
                  <a:pt x="1129985" y="714750"/>
                </a:lnTo>
                <a:lnTo>
                  <a:pt x="1137764" y="708915"/>
                </a:lnTo>
                <a:lnTo>
                  <a:pt x="1146516" y="703081"/>
                </a:lnTo>
                <a:lnTo>
                  <a:pt x="1156241" y="696273"/>
                </a:lnTo>
                <a:lnTo>
                  <a:pt x="1168883" y="690439"/>
                </a:lnTo>
                <a:lnTo>
                  <a:pt x="1209725" y="669045"/>
                </a:lnTo>
                <a:lnTo>
                  <a:pt x="1220422" y="662238"/>
                </a:lnTo>
                <a:lnTo>
                  <a:pt x="1229175" y="655431"/>
                </a:lnTo>
                <a:lnTo>
                  <a:pt x="1237927" y="647651"/>
                </a:lnTo>
                <a:lnTo>
                  <a:pt x="1243761" y="639872"/>
                </a:lnTo>
                <a:lnTo>
                  <a:pt x="1243761" y="639871"/>
                </a:lnTo>
                <a:lnTo>
                  <a:pt x="1245706" y="638899"/>
                </a:lnTo>
                <a:lnTo>
                  <a:pt x="1243275" y="638899"/>
                </a:lnTo>
                <a:lnTo>
                  <a:pt x="1242789" y="637927"/>
                </a:lnTo>
                <a:lnTo>
                  <a:pt x="1240844" y="635982"/>
                </a:lnTo>
                <a:lnTo>
                  <a:pt x="1237926" y="634037"/>
                </a:lnTo>
                <a:lnTo>
                  <a:pt x="1226257" y="630147"/>
                </a:lnTo>
                <a:lnTo>
                  <a:pt x="1207781" y="625285"/>
                </a:lnTo>
                <a:lnTo>
                  <a:pt x="1182497" y="620423"/>
                </a:lnTo>
                <a:lnTo>
                  <a:pt x="1113453" y="607781"/>
                </a:lnTo>
                <a:lnTo>
                  <a:pt x="1074555" y="600001"/>
                </a:lnTo>
                <a:lnTo>
                  <a:pt x="1060941" y="596111"/>
                </a:lnTo>
                <a:lnTo>
                  <a:pt x="1048299" y="592222"/>
                </a:lnTo>
                <a:lnTo>
                  <a:pt x="1036630" y="587359"/>
                </a:lnTo>
                <a:lnTo>
                  <a:pt x="1027878" y="583470"/>
                </a:lnTo>
                <a:lnTo>
                  <a:pt x="1020098" y="579580"/>
                </a:lnTo>
                <a:lnTo>
                  <a:pt x="1014263" y="574718"/>
                </a:lnTo>
                <a:lnTo>
                  <a:pt x="1009401" y="569855"/>
                </a:lnTo>
                <a:lnTo>
                  <a:pt x="1006484" y="564993"/>
                </a:lnTo>
                <a:lnTo>
                  <a:pt x="1002594" y="554296"/>
                </a:lnTo>
                <a:lnTo>
                  <a:pt x="1030795" y="566938"/>
                </a:lnTo>
                <a:lnTo>
                  <a:pt x="1058996" y="577635"/>
                </a:lnTo>
                <a:lnTo>
                  <a:pt x="1087197" y="587360"/>
                </a:lnTo>
                <a:lnTo>
                  <a:pt x="1116370" y="596112"/>
                </a:lnTo>
                <a:lnTo>
                  <a:pt x="1145544" y="602918"/>
                </a:lnTo>
                <a:lnTo>
                  <a:pt x="1174717" y="609726"/>
                </a:lnTo>
                <a:lnTo>
                  <a:pt x="1204863" y="614588"/>
                </a:lnTo>
                <a:lnTo>
                  <a:pt x="1234037" y="618478"/>
                </a:lnTo>
                <a:lnTo>
                  <a:pt x="1248623" y="618478"/>
                </a:lnTo>
                <a:lnTo>
                  <a:pt x="1260293" y="619450"/>
                </a:lnTo>
                <a:lnTo>
                  <a:pt x="1270017" y="620422"/>
                </a:lnTo>
                <a:lnTo>
                  <a:pt x="1277797" y="622368"/>
                </a:lnTo>
                <a:lnTo>
                  <a:pt x="1283632" y="625285"/>
                </a:lnTo>
                <a:lnTo>
                  <a:pt x="1285577" y="628202"/>
                </a:lnTo>
                <a:lnTo>
                  <a:pt x="1287521" y="630147"/>
                </a:lnTo>
                <a:lnTo>
                  <a:pt x="1288494" y="634037"/>
                </a:lnTo>
                <a:lnTo>
                  <a:pt x="1287522" y="637927"/>
                </a:lnTo>
                <a:lnTo>
                  <a:pt x="1285577" y="642789"/>
                </a:lnTo>
                <a:lnTo>
                  <a:pt x="1282659" y="646679"/>
                </a:lnTo>
                <a:lnTo>
                  <a:pt x="1277797" y="650569"/>
                </a:lnTo>
                <a:lnTo>
                  <a:pt x="1271962" y="654458"/>
                </a:lnTo>
                <a:lnTo>
                  <a:pt x="1264183" y="658348"/>
                </a:lnTo>
                <a:lnTo>
                  <a:pt x="1255431" y="662238"/>
                </a:lnTo>
                <a:lnTo>
                  <a:pt x="1235982" y="670017"/>
                </a:lnTo>
                <a:lnTo>
                  <a:pt x="1215560" y="676825"/>
                </a:lnTo>
                <a:lnTo>
                  <a:pt x="1207781" y="680714"/>
                </a:lnTo>
                <a:lnTo>
                  <a:pt x="1199029" y="685576"/>
                </a:lnTo>
                <a:lnTo>
                  <a:pt x="1179580" y="698218"/>
                </a:lnTo>
                <a:lnTo>
                  <a:pt x="1146516" y="722529"/>
                </a:lnTo>
                <a:lnTo>
                  <a:pt x="1140682" y="722529"/>
                </a:lnTo>
                <a:close/>
                <a:moveTo>
                  <a:pt x="909238" y="622367"/>
                </a:moveTo>
                <a:lnTo>
                  <a:pt x="909238" y="622367"/>
                </a:lnTo>
                <a:lnTo>
                  <a:pt x="909463" y="622367"/>
                </a:lnTo>
                <a:close/>
                <a:moveTo>
                  <a:pt x="908266" y="623340"/>
                </a:moveTo>
                <a:lnTo>
                  <a:pt x="908266" y="622367"/>
                </a:lnTo>
                <a:lnTo>
                  <a:pt x="909238" y="622367"/>
                </a:lnTo>
                <a:close/>
                <a:moveTo>
                  <a:pt x="141977" y="301459"/>
                </a:moveTo>
                <a:lnTo>
                  <a:pt x="141977" y="301459"/>
                </a:lnTo>
                <a:lnTo>
                  <a:pt x="141977" y="301459"/>
                </a:lnTo>
                <a:close/>
                <a:moveTo>
                  <a:pt x="142949" y="302431"/>
                </a:moveTo>
                <a:lnTo>
                  <a:pt x="141977" y="301459"/>
                </a:lnTo>
                <a:lnTo>
                  <a:pt x="142949" y="301459"/>
                </a:lnTo>
                <a:close/>
                <a:moveTo>
                  <a:pt x="244084" y="368557"/>
                </a:moveTo>
                <a:lnTo>
                  <a:pt x="241795" y="366956"/>
                </a:lnTo>
                <a:lnTo>
                  <a:pt x="242139" y="366613"/>
                </a:lnTo>
                <a:close/>
                <a:moveTo>
                  <a:pt x="641815" y="565965"/>
                </a:moveTo>
                <a:lnTo>
                  <a:pt x="641815" y="565965"/>
                </a:lnTo>
                <a:lnTo>
                  <a:pt x="644732" y="565965"/>
                </a:lnTo>
                <a:lnTo>
                  <a:pt x="642787" y="565965"/>
                </a:lnTo>
                <a:close/>
                <a:moveTo>
                  <a:pt x="458992" y="489140"/>
                </a:moveTo>
                <a:lnTo>
                  <a:pt x="457050" y="488169"/>
                </a:lnTo>
                <a:lnTo>
                  <a:pt x="458995" y="489141"/>
                </a:lnTo>
                <a:close/>
                <a:moveTo>
                  <a:pt x="333549" y="441491"/>
                </a:moveTo>
                <a:lnTo>
                  <a:pt x="331604" y="439546"/>
                </a:lnTo>
                <a:lnTo>
                  <a:pt x="334521" y="440519"/>
                </a:lnTo>
                <a:lnTo>
                  <a:pt x="334521" y="441491"/>
                </a:lnTo>
                <a:close/>
                <a:moveTo>
                  <a:pt x="339384" y="444409"/>
                </a:moveTo>
                <a:lnTo>
                  <a:pt x="337439" y="442464"/>
                </a:lnTo>
                <a:lnTo>
                  <a:pt x="338411" y="443436"/>
                </a:lnTo>
                <a:lnTo>
                  <a:pt x="340356" y="444408"/>
                </a:lnTo>
                <a:close/>
                <a:moveTo>
                  <a:pt x="448298" y="498866"/>
                </a:moveTo>
                <a:lnTo>
                  <a:pt x="445381" y="495948"/>
                </a:lnTo>
                <a:lnTo>
                  <a:pt x="448298" y="496921"/>
                </a:lnTo>
                <a:lnTo>
                  <a:pt x="449271" y="496921"/>
                </a:lnTo>
                <a:lnTo>
                  <a:pt x="448298" y="495948"/>
                </a:lnTo>
                <a:lnTo>
                  <a:pt x="445381" y="494003"/>
                </a:lnTo>
                <a:lnTo>
                  <a:pt x="442463" y="493031"/>
                </a:lnTo>
                <a:lnTo>
                  <a:pt x="439546" y="492059"/>
                </a:lnTo>
                <a:lnTo>
                  <a:pt x="435656" y="491086"/>
                </a:lnTo>
                <a:lnTo>
                  <a:pt x="436629" y="493031"/>
                </a:lnTo>
                <a:lnTo>
                  <a:pt x="433711" y="491086"/>
                </a:lnTo>
                <a:lnTo>
                  <a:pt x="431766" y="490113"/>
                </a:lnTo>
                <a:lnTo>
                  <a:pt x="428849" y="490114"/>
                </a:lnTo>
                <a:lnTo>
                  <a:pt x="428849" y="489141"/>
                </a:lnTo>
                <a:lnTo>
                  <a:pt x="424959" y="487196"/>
                </a:lnTo>
                <a:lnTo>
                  <a:pt x="423014" y="486224"/>
                </a:lnTo>
                <a:lnTo>
                  <a:pt x="422042" y="487196"/>
                </a:lnTo>
                <a:lnTo>
                  <a:pt x="415235" y="483306"/>
                </a:lnTo>
                <a:lnTo>
                  <a:pt x="407455" y="479417"/>
                </a:lnTo>
                <a:lnTo>
                  <a:pt x="400648" y="475527"/>
                </a:lnTo>
                <a:lnTo>
                  <a:pt x="397730" y="473582"/>
                </a:lnTo>
                <a:lnTo>
                  <a:pt x="395786" y="471637"/>
                </a:lnTo>
                <a:lnTo>
                  <a:pt x="392869" y="470665"/>
                </a:lnTo>
                <a:lnTo>
                  <a:pt x="391896" y="470664"/>
                </a:lnTo>
                <a:lnTo>
                  <a:pt x="392868" y="471637"/>
                </a:lnTo>
                <a:lnTo>
                  <a:pt x="393841" y="471637"/>
                </a:lnTo>
                <a:lnTo>
                  <a:pt x="395786" y="472610"/>
                </a:lnTo>
                <a:lnTo>
                  <a:pt x="393841" y="472610"/>
                </a:lnTo>
                <a:lnTo>
                  <a:pt x="390924" y="470665"/>
                </a:lnTo>
                <a:lnTo>
                  <a:pt x="390924" y="469692"/>
                </a:lnTo>
                <a:lnTo>
                  <a:pt x="391896" y="469692"/>
                </a:lnTo>
                <a:lnTo>
                  <a:pt x="388006" y="467747"/>
                </a:lnTo>
                <a:lnTo>
                  <a:pt x="385089" y="466775"/>
                </a:lnTo>
                <a:lnTo>
                  <a:pt x="381199" y="466775"/>
                </a:lnTo>
                <a:lnTo>
                  <a:pt x="377309" y="463857"/>
                </a:lnTo>
                <a:lnTo>
                  <a:pt x="374392" y="461913"/>
                </a:lnTo>
                <a:lnTo>
                  <a:pt x="369530" y="460940"/>
                </a:lnTo>
                <a:lnTo>
                  <a:pt x="367585" y="458995"/>
                </a:lnTo>
                <a:lnTo>
                  <a:pt x="366613" y="458995"/>
                </a:lnTo>
                <a:lnTo>
                  <a:pt x="367585" y="457050"/>
                </a:lnTo>
                <a:lnTo>
                  <a:pt x="363695" y="455105"/>
                </a:lnTo>
                <a:lnTo>
                  <a:pt x="360777" y="454133"/>
                </a:lnTo>
                <a:lnTo>
                  <a:pt x="357860" y="451216"/>
                </a:lnTo>
                <a:lnTo>
                  <a:pt x="357860" y="452188"/>
                </a:lnTo>
                <a:lnTo>
                  <a:pt x="356887" y="451216"/>
                </a:lnTo>
                <a:lnTo>
                  <a:pt x="353970" y="450243"/>
                </a:lnTo>
                <a:lnTo>
                  <a:pt x="354943" y="450243"/>
                </a:lnTo>
                <a:lnTo>
                  <a:pt x="352998" y="449271"/>
                </a:lnTo>
                <a:lnTo>
                  <a:pt x="350081" y="447326"/>
                </a:lnTo>
                <a:lnTo>
                  <a:pt x="352026" y="449271"/>
                </a:lnTo>
                <a:lnTo>
                  <a:pt x="354943" y="451216"/>
                </a:lnTo>
                <a:lnTo>
                  <a:pt x="349108" y="449271"/>
                </a:lnTo>
                <a:lnTo>
                  <a:pt x="347164" y="447326"/>
                </a:lnTo>
                <a:lnTo>
                  <a:pt x="343274" y="445381"/>
                </a:lnTo>
                <a:lnTo>
                  <a:pt x="340356" y="444408"/>
                </a:lnTo>
                <a:lnTo>
                  <a:pt x="339384" y="442464"/>
                </a:lnTo>
                <a:lnTo>
                  <a:pt x="336467" y="440519"/>
                </a:lnTo>
                <a:lnTo>
                  <a:pt x="334521" y="440519"/>
                </a:lnTo>
                <a:lnTo>
                  <a:pt x="330632" y="437601"/>
                </a:lnTo>
                <a:lnTo>
                  <a:pt x="329659" y="437601"/>
                </a:lnTo>
                <a:lnTo>
                  <a:pt x="327715" y="436629"/>
                </a:lnTo>
                <a:lnTo>
                  <a:pt x="324797" y="435657"/>
                </a:lnTo>
                <a:lnTo>
                  <a:pt x="322852" y="434684"/>
                </a:lnTo>
                <a:lnTo>
                  <a:pt x="320907" y="434684"/>
                </a:lnTo>
                <a:lnTo>
                  <a:pt x="314100" y="429822"/>
                </a:lnTo>
                <a:lnTo>
                  <a:pt x="315072" y="429822"/>
                </a:lnTo>
                <a:lnTo>
                  <a:pt x="311183" y="426904"/>
                </a:lnTo>
                <a:lnTo>
                  <a:pt x="306320" y="424960"/>
                </a:lnTo>
                <a:lnTo>
                  <a:pt x="307293" y="424960"/>
                </a:lnTo>
                <a:lnTo>
                  <a:pt x="303403" y="423015"/>
                </a:lnTo>
                <a:lnTo>
                  <a:pt x="300486" y="421070"/>
                </a:lnTo>
                <a:lnTo>
                  <a:pt x="298541" y="420097"/>
                </a:lnTo>
                <a:lnTo>
                  <a:pt x="298541" y="418152"/>
                </a:lnTo>
                <a:lnTo>
                  <a:pt x="298541" y="417180"/>
                </a:lnTo>
                <a:lnTo>
                  <a:pt x="296596" y="416208"/>
                </a:lnTo>
                <a:lnTo>
                  <a:pt x="293678" y="415235"/>
                </a:lnTo>
                <a:lnTo>
                  <a:pt x="291734" y="414263"/>
                </a:lnTo>
                <a:lnTo>
                  <a:pt x="290761" y="415235"/>
                </a:lnTo>
                <a:lnTo>
                  <a:pt x="290761" y="416208"/>
                </a:lnTo>
                <a:lnTo>
                  <a:pt x="281037" y="409401"/>
                </a:lnTo>
                <a:lnTo>
                  <a:pt x="276175" y="406483"/>
                </a:lnTo>
                <a:lnTo>
                  <a:pt x="271312" y="402593"/>
                </a:lnTo>
                <a:lnTo>
                  <a:pt x="270340" y="402593"/>
                </a:lnTo>
                <a:lnTo>
                  <a:pt x="269368" y="401621"/>
                </a:lnTo>
                <a:lnTo>
                  <a:pt x="254781" y="392869"/>
                </a:lnTo>
                <a:lnTo>
                  <a:pt x="247973" y="388007"/>
                </a:lnTo>
                <a:lnTo>
                  <a:pt x="243112" y="383144"/>
                </a:lnTo>
                <a:lnTo>
                  <a:pt x="244084" y="384117"/>
                </a:lnTo>
                <a:lnTo>
                  <a:pt x="244083" y="383144"/>
                </a:lnTo>
                <a:lnTo>
                  <a:pt x="244083" y="382172"/>
                </a:lnTo>
                <a:lnTo>
                  <a:pt x="242139" y="381200"/>
                </a:lnTo>
                <a:lnTo>
                  <a:pt x="241166" y="380227"/>
                </a:lnTo>
                <a:lnTo>
                  <a:pt x="240194" y="380227"/>
                </a:lnTo>
                <a:lnTo>
                  <a:pt x="240194" y="381199"/>
                </a:lnTo>
                <a:lnTo>
                  <a:pt x="241166" y="383144"/>
                </a:lnTo>
                <a:lnTo>
                  <a:pt x="232414" y="376337"/>
                </a:lnTo>
                <a:lnTo>
                  <a:pt x="225607" y="370502"/>
                </a:lnTo>
                <a:lnTo>
                  <a:pt x="225607" y="371475"/>
                </a:lnTo>
                <a:lnTo>
                  <a:pt x="223663" y="370503"/>
                </a:lnTo>
                <a:lnTo>
                  <a:pt x="223663" y="369530"/>
                </a:lnTo>
                <a:lnTo>
                  <a:pt x="222690" y="368558"/>
                </a:lnTo>
                <a:lnTo>
                  <a:pt x="217827" y="364668"/>
                </a:lnTo>
                <a:lnTo>
                  <a:pt x="216856" y="365640"/>
                </a:lnTo>
                <a:lnTo>
                  <a:pt x="215883" y="363696"/>
                </a:lnTo>
                <a:lnTo>
                  <a:pt x="213938" y="362723"/>
                </a:lnTo>
                <a:lnTo>
                  <a:pt x="212965" y="362723"/>
                </a:lnTo>
                <a:lnTo>
                  <a:pt x="211021" y="360778"/>
                </a:lnTo>
                <a:lnTo>
                  <a:pt x="211021" y="359806"/>
                </a:lnTo>
                <a:lnTo>
                  <a:pt x="205186" y="356888"/>
                </a:lnTo>
                <a:lnTo>
                  <a:pt x="199351" y="352026"/>
                </a:lnTo>
                <a:lnTo>
                  <a:pt x="198379" y="349109"/>
                </a:lnTo>
                <a:lnTo>
                  <a:pt x="195461" y="348136"/>
                </a:lnTo>
                <a:lnTo>
                  <a:pt x="195461" y="349109"/>
                </a:lnTo>
                <a:lnTo>
                  <a:pt x="189627" y="342302"/>
                </a:lnTo>
                <a:lnTo>
                  <a:pt x="186709" y="338412"/>
                </a:lnTo>
                <a:lnTo>
                  <a:pt x="177957" y="333550"/>
                </a:lnTo>
                <a:lnTo>
                  <a:pt x="169205" y="326742"/>
                </a:lnTo>
                <a:lnTo>
                  <a:pt x="151701" y="311183"/>
                </a:lnTo>
                <a:lnTo>
                  <a:pt x="152674" y="311183"/>
                </a:lnTo>
                <a:lnTo>
                  <a:pt x="150729" y="309238"/>
                </a:lnTo>
                <a:lnTo>
                  <a:pt x="149757" y="309238"/>
                </a:lnTo>
                <a:lnTo>
                  <a:pt x="148784" y="308266"/>
                </a:lnTo>
                <a:lnTo>
                  <a:pt x="148784" y="307293"/>
                </a:lnTo>
                <a:lnTo>
                  <a:pt x="148784" y="306321"/>
                </a:lnTo>
                <a:lnTo>
                  <a:pt x="150729" y="306321"/>
                </a:lnTo>
                <a:lnTo>
                  <a:pt x="147812" y="304376"/>
                </a:lnTo>
                <a:lnTo>
                  <a:pt x="145867" y="302431"/>
                </a:lnTo>
                <a:lnTo>
                  <a:pt x="141977" y="300486"/>
                </a:lnTo>
                <a:lnTo>
                  <a:pt x="141977" y="301459"/>
                </a:lnTo>
                <a:lnTo>
                  <a:pt x="140032" y="299514"/>
                </a:lnTo>
                <a:lnTo>
                  <a:pt x="138087" y="297569"/>
                </a:lnTo>
                <a:lnTo>
                  <a:pt x="136142" y="296596"/>
                </a:lnTo>
                <a:lnTo>
                  <a:pt x="136142" y="295624"/>
                </a:lnTo>
                <a:lnTo>
                  <a:pt x="137114" y="295624"/>
                </a:lnTo>
                <a:lnTo>
                  <a:pt x="138087" y="295624"/>
                </a:lnTo>
                <a:lnTo>
                  <a:pt x="135170" y="293679"/>
                </a:lnTo>
                <a:lnTo>
                  <a:pt x="135170" y="292707"/>
                </a:lnTo>
                <a:lnTo>
                  <a:pt x="136142" y="292707"/>
                </a:lnTo>
                <a:lnTo>
                  <a:pt x="139060" y="293679"/>
                </a:lnTo>
                <a:lnTo>
                  <a:pt x="141977" y="294652"/>
                </a:lnTo>
                <a:lnTo>
                  <a:pt x="141977" y="293679"/>
                </a:lnTo>
                <a:lnTo>
                  <a:pt x="140032" y="291734"/>
                </a:lnTo>
                <a:lnTo>
                  <a:pt x="140032" y="290762"/>
                </a:lnTo>
                <a:lnTo>
                  <a:pt x="141004" y="290762"/>
                </a:lnTo>
                <a:lnTo>
                  <a:pt x="141977" y="291734"/>
                </a:lnTo>
                <a:lnTo>
                  <a:pt x="143922" y="292707"/>
                </a:lnTo>
                <a:lnTo>
                  <a:pt x="141977" y="290762"/>
                </a:lnTo>
                <a:lnTo>
                  <a:pt x="138087" y="288817"/>
                </a:lnTo>
                <a:lnTo>
                  <a:pt x="137114" y="288817"/>
                </a:lnTo>
                <a:lnTo>
                  <a:pt x="137114" y="290762"/>
                </a:lnTo>
                <a:lnTo>
                  <a:pt x="134197" y="287844"/>
                </a:lnTo>
                <a:lnTo>
                  <a:pt x="132253" y="287845"/>
                </a:lnTo>
                <a:lnTo>
                  <a:pt x="131280" y="287358"/>
                </a:lnTo>
                <a:lnTo>
                  <a:pt x="130307" y="286872"/>
                </a:lnTo>
                <a:lnTo>
                  <a:pt x="127390" y="284927"/>
                </a:lnTo>
                <a:lnTo>
                  <a:pt x="127390" y="283955"/>
                </a:lnTo>
                <a:lnTo>
                  <a:pt x="128363" y="284927"/>
                </a:lnTo>
                <a:lnTo>
                  <a:pt x="129335" y="285899"/>
                </a:lnTo>
                <a:lnTo>
                  <a:pt x="131280" y="286872"/>
                </a:lnTo>
                <a:lnTo>
                  <a:pt x="130307" y="284927"/>
                </a:lnTo>
                <a:lnTo>
                  <a:pt x="128363" y="282982"/>
                </a:lnTo>
                <a:lnTo>
                  <a:pt x="124473" y="280065"/>
                </a:lnTo>
                <a:lnTo>
                  <a:pt x="125445" y="281037"/>
                </a:lnTo>
                <a:lnTo>
                  <a:pt x="124473" y="282010"/>
                </a:lnTo>
                <a:lnTo>
                  <a:pt x="121555" y="280065"/>
                </a:lnTo>
                <a:lnTo>
                  <a:pt x="121555" y="279092"/>
                </a:lnTo>
                <a:lnTo>
                  <a:pt x="122528" y="279092"/>
                </a:lnTo>
                <a:lnTo>
                  <a:pt x="120583" y="277148"/>
                </a:lnTo>
                <a:lnTo>
                  <a:pt x="117666" y="276175"/>
                </a:lnTo>
                <a:lnTo>
                  <a:pt x="118638" y="277147"/>
                </a:lnTo>
                <a:lnTo>
                  <a:pt x="116693" y="276175"/>
                </a:lnTo>
                <a:lnTo>
                  <a:pt x="114748" y="275203"/>
                </a:lnTo>
                <a:lnTo>
                  <a:pt x="113776" y="273258"/>
                </a:lnTo>
                <a:lnTo>
                  <a:pt x="111831" y="271313"/>
                </a:lnTo>
                <a:lnTo>
                  <a:pt x="112804" y="270340"/>
                </a:lnTo>
                <a:lnTo>
                  <a:pt x="114748" y="271313"/>
                </a:lnTo>
                <a:lnTo>
                  <a:pt x="115721" y="271313"/>
                </a:lnTo>
                <a:lnTo>
                  <a:pt x="114748" y="268395"/>
                </a:lnTo>
                <a:lnTo>
                  <a:pt x="113776" y="268396"/>
                </a:lnTo>
                <a:lnTo>
                  <a:pt x="110858" y="267423"/>
                </a:lnTo>
                <a:lnTo>
                  <a:pt x="109886" y="266450"/>
                </a:lnTo>
                <a:lnTo>
                  <a:pt x="108914" y="266450"/>
                </a:lnTo>
                <a:lnTo>
                  <a:pt x="108914" y="267423"/>
                </a:lnTo>
                <a:lnTo>
                  <a:pt x="108914" y="265478"/>
                </a:lnTo>
                <a:lnTo>
                  <a:pt x="109886" y="265478"/>
                </a:lnTo>
                <a:lnTo>
                  <a:pt x="107941" y="263533"/>
                </a:lnTo>
                <a:lnTo>
                  <a:pt x="105997" y="261588"/>
                </a:lnTo>
                <a:lnTo>
                  <a:pt x="104051" y="260616"/>
                </a:lnTo>
                <a:lnTo>
                  <a:pt x="104051" y="258671"/>
                </a:lnTo>
                <a:lnTo>
                  <a:pt x="102107" y="258671"/>
                </a:lnTo>
                <a:lnTo>
                  <a:pt x="101134" y="254781"/>
                </a:lnTo>
                <a:lnTo>
                  <a:pt x="96272" y="250891"/>
                </a:lnTo>
                <a:lnTo>
                  <a:pt x="95299" y="248946"/>
                </a:lnTo>
                <a:lnTo>
                  <a:pt x="94327" y="247974"/>
                </a:lnTo>
                <a:lnTo>
                  <a:pt x="95299" y="247002"/>
                </a:lnTo>
                <a:lnTo>
                  <a:pt x="92382" y="244084"/>
                </a:lnTo>
                <a:lnTo>
                  <a:pt x="91409" y="243112"/>
                </a:lnTo>
                <a:lnTo>
                  <a:pt x="90437" y="244084"/>
                </a:lnTo>
                <a:lnTo>
                  <a:pt x="92382" y="246029"/>
                </a:lnTo>
                <a:lnTo>
                  <a:pt x="93354" y="247974"/>
                </a:lnTo>
                <a:lnTo>
                  <a:pt x="92382" y="247002"/>
                </a:lnTo>
                <a:lnTo>
                  <a:pt x="88492" y="244084"/>
                </a:lnTo>
                <a:lnTo>
                  <a:pt x="89465" y="243112"/>
                </a:lnTo>
                <a:lnTo>
                  <a:pt x="87520" y="241167"/>
                </a:lnTo>
                <a:lnTo>
                  <a:pt x="85575" y="239222"/>
                </a:lnTo>
                <a:lnTo>
                  <a:pt x="85575" y="238250"/>
                </a:lnTo>
                <a:lnTo>
                  <a:pt x="83630" y="237277"/>
                </a:lnTo>
                <a:lnTo>
                  <a:pt x="82657" y="235332"/>
                </a:lnTo>
                <a:lnTo>
                  <a:pt x="82657" y="234360"/>
                </a:lnTo>
                <a:lnTo>
                  <a:pt x="82657" y="233387"/>
                </a:lnTo>
                <a:lnTo>
                  <a:pt x="80713" y="231442"/>
                </a:lnTo>
                <a:lnTo>
                  <a:pt x="84602" y="234360"/>
                </a:lnTo>
                <a:lnTo>
                  <a:pt x="82657" y="232415"/>
                </a:lnTo>
                <a:lnTo>
                  <a:pt x="81685" y="229498"/>
                </a:lnTo>
                <a:lnTo>
                  <a:pt x="76823" y="227553"/>
                </a:lnTo>
                <a:lnTo>
                  <a:pt x="75850" y="226580"/>
                </a:lnTo>
                <a:lnTo>
                  <a:pt x="74878" y="225608"/>
                </a:lnTo>
                <a:lnTo>
                  <a:pt x="74878" y="224635"/>
                </a:lnTo>
                <a:lnTo>
                  <a:pt x="73906" y="223663"/>
                </a:lnTo>
                <a:lnTo>
                  <a:pt x="76823" y="226580"/>
                </a:lnTo>
                <a:lnTo>
                  <a:pt x="76823" y="224635"/>
                </a:lnTo>
                <a:lnTo>
                  <a:pt x="73905" y="219773"/>
                </a:lnTo>
                <a:lnTo>
                  <a:pt x="70988" y="217828"/>
                </a:lnTo>
                <a:lnTo>
                  <a:pt x="70016" y="217828"/>
                </a:lnTo>
                <a:lnTo>
                  <a:pt x="69043" y="216856"/>
                </a:lnTo>
                <a:lnTo>
                  <a:pt x="69043" y="215883"/>
                </a:lnTo>
                <a:lnTo>
                  <a:pt x="70016" y="215883"/>
                </a:lnTo>
                <a:lnTo>
                  <a:pt x="69043" y="213938"/>
                </a:lnTo>
                <a:lnTo>
                  <a:pt x="68071" y="213938"/>
                </a:lnTo>
                <a:lnTo>
                  <a:pt x="68071" y="214911"/>
                </a:lnTo>
                <a:lnTo>
                  <a:pt x="67098" y="213938"/>
                </a:lnTo>
                <a:lnTo>
                  <a:pt x="63208" y="203242"/>
                </a:lnTo>
                <a:lnTo>
                  <a:pt x="67098" y="206159"/>
                </a:lnTo>
                <a:lnTo>
                  <a:pt x="65154" y="204214"/>
                </a:lnTo>
                <a:lnTo>
                  <a:pt x="67098" y="204214"/>
                </a:lnTo>
                <a:lnTo>
                  <a:pt x="67098" y="203242"/>
                </a:lnTo>
                <a:lnTo>
                  <a:pt x="67098" y="202269"/>
                </a:lnTo>
                <a:lnTo>
                  <a:pt x="68070" y="202269"/>
                </a:lnTo>
                <a:lnTo>
                  <a:pt x="66126" y="200324"/>
                </a:lnTo>
                <a:lnTo>
                  <a:pt x="64181" y="197407"/>
                </a:lnTo>
                <a:lnTo>
                  <a:pt x="64181" y="199352"/>
                </a:lnTo>
                <a:lnTo>
                  <a:pt x="63209" y="199352"/>
                </a:lnTo>
                <a:lnTo>
                  <a:pt x="61264" y="198379"/>
                </a:lnTo>
                <a:lnTo>
                  <a:pt x="58347" y="196434"/>
                </a:lnTo>
                <a:lnTo>
                  <a:pt x="57374" y="195462"/>
                </a:lnTo>
                <a:lnTo>
                  <a:pt x="56401" y="196434"/>
                </a:lnTo>
                <a:lnTo>
                  <a:pt x="54457" y="192545"/>
                </a:lnTo>
                <a:lnTo>
                  <a:pt x="54457" y="189627"/>
                </a:lnTo>
                <a:lnTo>
                  <a:pt x="54457" y="187682"/>
                </a:lnTo>
                <a:lnTo>
                  <a:pt x="51539" y="183792"/>
                </a:lnTo>
                <a:lnTo>
                  <a:pt x="51539" y="181848"/>
                </a:lnTo>
                <a:lnTo>
                  <a:pt x="51539" y="180875"/>
                </a:lnTo>
                <a:lnTo>
                  <a:pt x="50567" y="177958"/>
                </a:lnTo>
                <a:lnTo>
                  <a:pt x="48622" y="174068"/>
                </a:lnTo>
                <a:lnTo>
                  <a:pt x="46677" y="173096"/>
                </a:lnTo>
                <a:lnTo>
                  <a:pt x="46677" y="174068"/>
                </a:lnTo>
                <a:lnTo>
                  <a:pt x="46677" y="175041"/>
                </a:lnTo>
                <a:lnTo>
                  <a:pt x="47649" y="176013"/>
                </a:lnTo>
                <a:lnTo>
                  <a:pt x="46677" y="176013"/>
                </a:lnTo>
                <a:lnTo>
                  <a:pt x="43760" y="170178"/>
                </a:lnTo>
                <a:lnTo>
                  <a:pt x="42787" y="169206"/>
                </a:lnTo>
                <a:lnTo>
                  <a:pt x="41815" y="167261"/>
                </a:lnTo>
                <a:lnTo>
                  <a:pt x="42787" y="171151"/>
                </a:lnTo>
                <a:lnTo>
                  <a:pt x="41815" y="173096"/>
                </a:lnTo>
                <a:lnTo>
                  <a:pt x="39870" y="169206"/>
                </a:lnTo>
                <a:lnTo>
                  <a:pt x="40842" y="169206"/>
                </a:lnTo>
                <a:lnTo>
                  <a:pt x="38897" y="166288"/>
                </a:lnTo>
                <a:lnTo>
                  <a:pt x="37925" y="165316"/>
                </a:lnTo>
                <a:lnTo>
                  <a:pt x="36952" y="164344"/>
                </a:lnTo>
                <a:lnTo>
                  <a:pt x="35007" y="161426"/>
                </a:lnTo>
                <a:lnTo>
                  <a:pt x="35007" y="158509"/>
                </a:lnTo>
                <a:lnTo>
                  <a:pt x="36953" y="160454"/>
                </a:lnTo>
                <a:lnTo>
                  <a:pt x="37925" y="163371"/>
                </a:lnTo>
                <a:lnTo>
                  <a:pt x="39870" y="165316"/>
                </a:lnTo>
                <a:lnTo>
                  <a:pt x="40842" y="165316"/>
                </a:lnTo>
                <a:lnTo>
                  <a:pt x="37925" y="160454"/>
                </a:lnTo>
                <a:lnTo>
                  <a:pt x="36953" y="159158"/>
                </a:lnTo>
                <a:lnTo>
                  <a:pt x="36953" y="155592"/>
                </a:lnTo>
                <a:lnTo>
                  <a:pt x="35980" y="153647"/>
                </a:lnTo>
                <a:lnTo>
                  <a:pt x="35007" y="151702"/>
                </a:lnTo>
                <a:lnTo>
                  <a:pt x="36952" y="153647"/>
                </a:lnTo>
                <a:lnTo>
                  <a:pt x="35980" y="149757"/>
                </a:lnTo>
                <a:lnTo>
                  <a:pt x="35980" y="147812"/>
                </a:lnTo>
                <a:lnTo>
                  <a:pt x="36952" y="145867"/>
                </a:lnTo>
                <a:lnTo>
                  <a:pt x="35007" y="142950"/>
                </a:lnTo>
                <a:lnTo>
                  <a:pt x="34035" y="142950"/>
                </a:lnTo>
                <a:lnTo>
                  <a:pt x="34035" y="143922"/>
                </a:lnTo>
                <a:lnTo>
                  <a:pt x="33063" y="144894"/>
                </a:lnTo>
                <a:lnTo>
                  <a:pt x="29173" y="136143"/>
                </a:lnTo>
                <a:lnTo>
                  <a:pt x="25283" y="130308"/>
                </a:lnTo>
                <a:lnTo>
                  <a:pt x="25283" y="129336"/>
                </a:lnTo>
                <a:lnTo>
                  <a:pt x="26255" y="128363"/>
                </a:lnTo>
                <a:lnTo>
                  <a:pt x="28200" y="130308"/>
                </a:lnTo>
                <a:lnTo>
                  <a:pt x="23338" y="119611"/>
                </a:lnTo>
                <a:lnTo>
                  <a:pt x="19448" y="108914"/>
                </a:lnTo>
                <a:lnTo>
                  <a:pt x="19448" y="109886"/>
                </a:lnTo>
                <a:lnTo>
                  <a:pt x="18476" y="109886"/>
                </a:lnTo>
                <a:lnTo>
                  <a:pt x="17503" y="106969"/>
                </a:lnTo>
                <a:lnTo>
                  <a:pt x="16531" y="104052"/>
                </a:lnTo>
                <a:lnTo>
                  <a:pt x="16531" y="103079"/>
                </a:lnTo>
                <a:lnTo>
                  <a:pt x="17503" y="103079"/>
                </a:lnTo>
                <a:lnTo>
                  <a:pt x="16531" y="101135"/>
                </a:lnTo>
                <a:lnTo>
                  <a:pt x="17503" y="100162"/>
                </a:lnTo>
                <a:lnTo>
                  <a:pt x="17503" y="98217"/>
                </a:lnTo>
                <a:lnTo>
                  <a:pt x="13613" y="90437"/>
                </a:lnTo>
                <a:lnTo>
                  <a:pt x="10696" y="82658"/>
                </a:lnTo>
                <a:lnTo>
                  <a:pt x="9724" y="75851"/>
                </a:lnTo>
                <a:lnTo>
                  <a:pt x="7779" y="70016"/>
                </a:lnTo>
                <a:lnTo>
                  <a:pt x="4862" y="58347"/>
                </a:lnTo>
                <a:lnTo>
                  <a:pt x="4862" y="56402"/>
                </a:lnTo>
                <a:lnTo>
                  <a:pt x="5834" y="55429"/>
                </a:lnTo>
                <a:lnTo>
                  <a:pt x="6807" y="55429"/>
                </a:lnTo>
                <a:lnTo>
                  <a:pt x="6806" y="53484"/>
                </a:lnTo>
                <a:lnTo>
                  <a:pt x="5834" y="51539"/>
                </a:lnTo>
                <a:lnTo>
                  <a:pt x="5834" y="52512"/>
                </a:lnTo>
                <a:lnTo>
                  <a:pt x="4861" y="52512"/>
                </a:lnTo>
                <a:lnTo>
                  <a:pt x="4861" y="50567"/>
                </a:lnTo>
                <a:lnTo>
                  <a:pt x="4862" y="44732"/>
                </a:lnTo>
                <a:lnTo>
                  <a:pt x="3889" y="39870"/>
                </a:lnTo>
                <a:lnTo>
                  <a:pt x="2917" y="35980"/>
                </a:lnTo>
                <a:lnTo>
                  <a:pt x="3889" y="35980"/>
                </a:lnTo>
                <a:lnTo>
                  <a:pt x="4862" y="36953"/>
                </a:lnTo>
                <a:lnTo>
                  <a:pt x="4862" y="34035"/>
                </a:lnTo>
                <a:lnTo>
                  <a:pt x="3889" y="31118"/>
                </a:lnTo>
                <a:lnTo>
                  <a:pt x="2917" y="24311"/>
                </a:lnTo>
                <a:lnTo>
                  <a:pt x="1944" y="27228"/>
                </a:lnTo>
                <a:lnTo>
                  <a:pt x="972" y="22366"/>
                </a:lnTo>
                <a:lnTo>
                  <a:pt x="972" y="17504"/>
                </a:lnTo>
                <a:lnTo>
                  <a:pt x="0" y="8752"/>
                </a:lnTo>
                <a:lnTo>
                  <a:pt x="971" y="8752"/>
                </a:lnTo>
                <a:lnTo>
                  <a:pt x="972" y="4862"/>
                </a:lnTo>
                <a:lnTo>
                  <a:pt x="1884" y="3038"/>
                </a:lnTo>
                <a:lnTo>
                  <a:pt x="3890" y="9724"/>
                </a:lnTo>
                <a:lnTo>
                  <a:pt x="3890" y="10697"/>
                </a:lnTo>
                <a:lnTo>
                  <a:pt x="2917" y="9724"/>
                </a:lnTo>
                <a:lnTo>
                  <a:pt x="2917" y="8752"/>
                </a:lnTo>
                <a:lnTo>
                  <a:pt x="1944" y="8752"/>
                </a:lnTo>
                <a:lnTo>
                  <a:pt x="1944" y="13614"/>
                </a:lnTo>
                <a:lnTo>
                  <a:pt x="2917" y="13614"/>
                </a:lnTo>
                <a:lnTo>
                  <a:pt x="2917" y="14587"/>
                </a:lnTo>
                <a:lnTo>
                  <a:pt x="4667" y="18087"/>
                </a:lnTo>
                <a:lnTo>
                  <a:pt x="5658" y="22543"/>
                </a:lnTo>
                <a:lnTo>
                  <a:pt x="4862" y="23339"/>
                </a:lnTo>
                <a:lnTo>
                  <a:pt x="4862" y="24311"/>
                </a:lnTo>
                <a:lnTo>
                  <a:pt x="5834" y="25283"/>
                </a:lnTo>
                <a:lnTo>
                  <a:pt x="6806" y="27228"/>
                </a:lnTo>
                <a:lnTo>
                  <a:pt x="7779" y="34035"/>
                </a:lnTo>
                <a:lnTo>
                  <a:pt x="7779" y="36953"/>
                </a:lnTo>
                <a:lnTo>
                  <a:pt x="8752" y="40842"/>
                </a:lnTo>
                <a:lnTo>
                  <a:pt x="9724" y="44733"/>
                </a:lnTo>
                <a:lnTo>
                  <a:pt x="9724" y="48622"/>
                </a:lnTo>
                <a:lnTo>
                  <a:pt x="7779" y="44732"/>
                </a:lnTo>
                <a:lnTo>
                  <a:pt x="5834" y="40843"/>
                </a:lnTo>
                <a:lnTo>
                  <a:pt x="6806" y="48622"/>
                </a:lnTo>
                <a:lnTo>
                  <a:pt x="8751" y="50567"/>
                </a:lnTo>
                <a:lnTo>
                  <a:pt x="10696" y="55429"/>
                </a:lnTo>
                <a:lnTo>
                  <a:pt x="10696" y="56402"/>
                </a:lnTo>
                <a:lnTo>
                  <a:pt x="12641" y="60292"/>
                </a:lnTo>
                <a:lnTo>
                  <a:pt x="13614" y="62236"/>
                </a:lnTo>
                <a:lnTo>
                  <a:pt x="14586" y="65154"/>
                </a:lnTo>
                <a:lnTo>
                  <a:pt x="17503" y="79741"/>
                </a:lnTo>
                <a:lnTo>
                  <a:pt x="20421" y="91410"/>
                </a:lnTo>
                <a:lnTo>
                  <a:pt x="19449" y="92382"/>
                </a:lnTo>
                <a:lnTo>
                  <a:pt x="22366" y="96272"/>
                </a:lnTo>
                <a:lnTo>
                  <a:pt x="23338" y="100162"/>
                </a:lnTo>
                <a:lnTo>
                  <a:pt x="27228" y="109886"/>
                </a:lnTo>
                <a:lnTo>
                  <a:pt x="29173" y="116694"/>
                </a:lnTo>
                <a:lnTo>
                  <a:pt x="32091" y="123501"/>
                </a:lnTo>
                <a:lnTo>
                  <a:pt x="35008" y="129335"/>
                </a:lnTo>
                <a:lnTo>
                  <a:pt x="35980" y="133225"/>
                </a:lnTo>
                <a:lnTo>
                  <a:pt x="41814" y="144895"/>
                </a:lnTo>
                <a:lnTo>
                  <a:pt x="47649" y="154619"/>
                </a:lnTo>
                <a:lnTo>
                  <a:pt x="58346" y="176013"/>
                </a:lnTo>
                <a:lnTo>
                  <a:pt x="56402" y="174068"/>
                </a:lnTo>
                <a:lnTo>
                  <a:pt x="57374" y="176013"/>
                </a:lnTo>
                <a:lnTo>
                  <a:pt x="57374" y="176985"/>
                </a:lnTo>
                <a:lnTo>
                  <a:pt x="57374" y="177958"/>
                </a:lnTo>
                <a:lnTo>
                  <a:pt x="58346" y="178930"/>
                </a:lnTo>
                <a:lnTo>
                  <a:pt x="58346" y="177958"/>
                </a:lnTo>
                <a:lnTo>
                  <a:pt x="59319" y="179903"/>
                </a:lnTo>
                <a:lnTo>
                  <a:pt x="63208" y="183792"/>
                </a:lnTo>
                <a:lnTo>
                  <a:pt x="66126" y="188655"/>
                </a:lnTo>
                <a:lnTo>
                  <a:pt x="70015" y="194489"/>
                </a:lnTo>
                <a:lnTo>
                  <a:pt x="76823" y="203241"/>
                </a:lnTo>
                <a:lnTo>
                  <a:pt x="76823" y="204214"/>
                </a:lnTo>
                <a:lnTo>
                  <a:pt x="79740" y="208104"/>
                </a:lnTo>
                <a:lnTo>
                  <a:pt x="83630" y="212966"/>
                </a:lnTo>
                <a:lnTo>
                  <a:pt x="90437" y="223663"/>
                </a:lnTo>
                <a:lnTo>
                  <a:pt x="90437" y="225608"/>
                </a:lnTo>
                <a:lnTo>
                  <a:pt x="92382" y="228525"/>
                </a:lnTo>
                <a:lnTo>
                  <a:pt x="97244" y="232415"/>
                </a:lnTo>
                <a:lnTo>
                  <a:pt x="102106" y="238250"/>
                </a:lnTo>
                <a:lnTo>
                  <a:pt x="113776" y="251864"/>
                </a:lnTo>
                <a:lnTo>
                  <a:pt x="133225" y="272285"/>
                </a:lnTo>
                <a:lnTo>
                  <a:pt x="142949" y="282982"/>
                </a:lnTo>
                <a:lnTo>
                  <a:pt x="153646" y="292707"/>
                </a:lnTo>
                <a:lnTo>
                  <a:pt x="153646" y="294651"/>
                </a:lnTo>
                <a:lnTo>
                  <a:pt x="165316" y="303404"/>
                </a:lnTo>
                <a:lnTo>
                  <a:pt x="176012" y="314100"/>
                </a:lnTo>
                <a:lnTo>
                  <a:pt x="187682" y="323825"/>
                </a:lnTo>
                <a:lnTo>
                  <a:pt x="197406" y="332577"/>
                </a:lnTo>
                <a:lnTo>
                  <a:pt x="195461" y="332577"/>
                </a:lnTo>
                <a:lnTo>
                  <a:pt x="201296" y="337439"/>
                </a:lnTo>
                <a:lnTo>
                  <a:pt x="203241" y="338412"/>
                </a:lnTo>
                <a:lnTo>
                  <a:pt x="204214" y="338412"/>
                </a:lnTo>
                <a:lnTo>
                  <a:pt x="204214" y="337439"/>
                </a:lnTo>
                <a:lnTo>
                  <a:pt x="211021" y="343274"/>
                </a:lnTo>
                <a:lnTo>
                  <a:pt x="213938" y="346191"/>
                </a:lnTo>
                <a:lnTo>
                  <a:pt x="215883" y="348136"/>
                </a:lnTo>
                <a:lnTo>
                  <a:pt x="220745" y="352026"/>
                </a:lnTo>
                <a:lnTo>
                  <a:pt x="225607" y="353971"/>
                </a:lnTo>
                <a:lnTo>
                  <a:pt x="234360" y="361751"/>
                </a:lnTo>
                <a:lnTo>
                  <a:pt x="241795" y="366956"/>
                </a:lnTo>
                <a:lnTo>
                  <a:pt x="241167" y="367585"/>
                </a:lnTo>
                <a:lnTo>
                  <a:pt x="243111" y="368557"/>
                </a:lnTo>
                <a:lnTo>
                  <a:pt x="248946" y="373420"/>
                </a:lnTo>
                <a:lnTo>
                  <a:pt x="250891" y="374392"/>
                </a:lnTo>
                <a:lnTo>
                  <a:pt x="251863" y="374392"/>
                </a:lnTo>
                <a:lnTo>
                  <a:pt x="251863" y="373420"/>
                </a:lnTo>
                <a:lnTo>
                  <a:pt x="257698" y="378282"/>
                </a:lnTo>
                <a:lnTo>
                  <a:pt x="265478" y="383145"/>
                </a:lnTo>
                <a:lnTo>
                  <a:pt x="273257" y="388007"/>
                </a:lnTo>
                <a:lnTo>
                  <a:pt x="279092" y="392869"/>
                </a:lnTo>
                <a:lnTo>
                  <a:pt x="280065" y="392869"/>
                </a:lnTo>
                <a:lnTo>
                  <a:pt x="282009" y="393841"/>
                </a:lnTo>
                <a:lnTo>
                  <a:pt x="293679" y="401621"/>
                </a:lnTo>
                <a:lnTo>
                  <a:pt x="299513" y="404538"/>
                </a:lnTo>
                <a:lnTo>
                  <a:pt x="304375" y="407455"/>
                </a:lnTo>
                <a:lnTo>
                  <a:pt x="304375" y="408428"/>
                </a:lnTo>
                <a:lnTo>
                  <a:pt x="303403" y="408428"/>
                </a:lnTo>
                <a:lnTo>
                  <a:pt x="305348" y="409401"/>
                </a:lnTo>
                <a:lnTo>
                  <a:pt x="306321" y="409401"/>
                </a:lnTo>
                <a:lnTo>
                  <a:pt x="308265" y="409400"/>
                </a:lnTo>
                <a:lnTo>
                  <a:pt x="317990" y="415235"/>
                </a:lnTo>
                <a:lnTo>
                  <a:pt x="326742" y="421070"/>
                </a:lnTo>
                <a:lnTo>
                  <a:pt x="335494" y="427877"/>
                </a:lnTo>
                <a:lnTo>
                  <a:pt x="345218" y="432739"/>
                </a:lnTo>
                <a:lnTo>
                  <a:pt x="408427" y="464830"/>
                </a:lnTo>
                <a:lnTo>
                  <a:pt x="408428" y="465802"/>
                </a:lnTo>
                <a:lnTo>
                  <a:pt x="414262" y="467747"/>
                </a:lnTo>
                <a:lnTo>
                  <a:pt x="420097" y="470665"/>
                </a:lnTo>
                <a:lnTo>
                  <a:pt x="424959" y="473582"/>
                </a:lnTo>
                <a:lnTo>
                  <a:pt x="430794" y="475527"/>
                </a:lnTo>
                <a:lnTo>
                  <a:pt x="433711" y="477472"/>
                </a:lnTo>
                <a:lnTo>
                  <a:pt x="435656" y="477472"/>
                </a:lnTo>
                <a:lnTo>
                  <a:pt x="435656" y="478444"/>
                </a:lnTo>
                <a:lnTo>
                  <a:pt x="440519" y="480389"/>
                </a:lnTo>
                <a:lnTo>
                  <a:pt x="446353" y="483306"/>
                </a:lnTo>
                <a:lnTo>
                  <a:pt x="452188" y="486224"/>
                </a:lnTo>
                <a:lnTo>
                  <a:pt x="458992" y="489140"/>
                </a:lnTo>
                <a:lnTo>
                  <a:pt x="462885" y="491086"/>
                </a:lnTo>
                <a:lnTo>
                  <a:pt x="468719" y="493031"/>
                </a:lnTo>
                <a:lnTo>
                  <a:pt x="481362" y="498866"/>
                </a:lnTo>
                <a:lnTo>
                  <a:pt x="477472" y="497893"/>
                </a:lnTo>
                <a:lnTo>
                  <a:pt x="480389" y="499838"/>
                </a:lnTo>
                <a:lnTo>
                  <a:pt x="483306" y="499838"/>
                </a:lnTo>
                <a:lnTo>
                  <a:pt x="486223" y="500810"/>
                </a:lnTo>
                <a:lnTo>
                  <a:pt x="487196" y="502755"/>
                </a:lnTo>
                <a:lnTo>
                  <a:pt x="489141" y="502755"/>
                </a:lnTo>
                <a:lnTo>
                  <a:pt x="488168" y="501783"/>
                </a:lnTo>
                <a:lnTo>
                  <a:pt x="502755" y="508590"/>
                </a:lnTo>
                <a:lnTo>
                  <a:pt x="517342" y="513452"/>
                </a:lnTo>
                <a:lnTo>
                  <a:pt x="548460" y="524149"/>
                </a:lnTo>
                <a:lnTo>
                  <a:pt x="554295" y="527067"/>
                </a:lnTo>
                <a:lnTo>
                  <a:pt x="555267" y="528039"/>
                </a:lnTo>
                <a:lnTo>
                  <a:pt x="555267" y="529012"/>
                </a:lnTo>
                <a:lnTo>
                  <a:pt x="560129" y="529984"/>
                </a:lnTo>
                <a:lnTo>
                  <a:pt x="561102" y="529984"/>
                </a:lnTo>
                <a:lnTo>
                  <a:pt x="564019" y="530956"/>
                </a:lnTo>
                <a:lnTo>
                  <a:pt x="565964" y="532901"/>
                </a:lnTo>
                <a:lnTo>
                  <a:pt x="567909" y="533874"/>
                </a:lnTo>
                <a:lnTo>
                  <a:pt x="570826" y="534846"/>
                </a:lnTo>
                <a:lnTo>
                  <a:pt x="570826" y="533874"/>
                </a:lnTo>
                <a:lnTo>
                  <a:pt x="571799" y="533874"/>
                </a:lnTo>
                <a:lnTo>
                  <a:pt x="573744" y="533874"/>
                </a:lnTo>
                <a:lnTo>
                  <a:pt x="582496" y="538736"/>
                </a:lnTo>
                <a:lnTo>
                  <a:pt x="586386" y="539709"/>
                </a:lnTo>
                <a:lnTo>
                  <a:pt x="591248" y="541653"/>
                </a:lnTo>
                <a:lnTo>
                  <a:pt x="590276" y="541653"/>
                </a:lnTo>
                <a:lnTo>
                  <a:pt x="597082" y="542626"/>
                </a:lnTo>
                <a:lnTo>
                  <a:pt x="603889" y="544571"/>
                </a:lnTo>
                <a:lnTo>
                  <a:pt x="609724" y="546516"/>
                </a:lnTo>
                <a:lnTo>
                  <a:pt x="615559" y="546516"/>
                </a:lnTo>
                <a:lnTo>
                  <a:pt x="650567" y="556241"/>
                </a:lnTo>
                <a:lnTo>
                  <a:pt x="684603" y="565965"/>
                </a:lnTo>
                <a:lnTo>
                  <a:pt x="752674" y="581525"/>
                </a:lnTo>
                <a:lnTo>
                  <a:pt x="786710" y="589304"/>
                </a:lnTo>
                <a:lnTo>
                  <a:pt x="819773" y="596111"/>
                </a:lnTo>
                <a:lnTo>
                  <a:pt x="888817" y="608753"/>
                </a:lnTo>
                <a:lnTo>
                  <a:pt x="899514" y="611670"/>
                </a:lnTo>
                <a:lnTo>
                  <a:pt x="912155" y="613615"/>
                </a:lnTo>
                <a:lnTo>
                  <a:pt x="911183" y="613615"/>
                </a:lnTo>
                <a:lnTo>
                  <a:pt x="912156" y="613615"/>
                </a:lnTo>
                <a:lnTo>
                  <a:pt x="912155" y="613615"/>
                </a:lnTo>
                <a:lnTo>
                  <a:pt x="913128" y="613615"/>
                </a:lnTo>
                <a:lnTo>
                  <a:pt x="916046" y="613615"/>
                </a:lnTo>
                <a:lnTo>
                  <a:pt x="918963" y="613615"/>
                </a:lnTo>
                <a:lnTo>
                  <a:pt x="921880" y="613615"/>
                </a:lnTo>
                <a:lnTo>
                  <a:pt x="946191" y="617505"/>
                </a:lnTo>
                <a:lnTo>
                  <a:pt x="972448" y="620422"/>
                </a:lnTo>
                <a:lnTo>
                  <a:pt x="969530" y="620422"/>
                </a:lnTo>
                <a:lnTo>
                  <a:pt x="969530" y="621395"/>
                </a:lnTo>
                <a:lnTo>
                  <a:pt x="971475" y="621395"/>
                </a:lnTo>
                <a:lnTo>
                  <a:pt x="975365" y="620422"/>
                </a:lnTo>
                <a:lnTo>
                  <a:pt x="975365" y="621395"/>
                </a:lnTo>
                <a:lnTo>
                  <a:pt x="978282" y="621395"/>
                </a:lnTo>
                <a:lnTo>
                  <a:pt x="979164" y="620513"/>
                </a:lnTo>
                <a:lnTo>
                  <a:pt x="1044409" y="627229"/>
                </a:lnTo>
                <a:lnTo>
                  <a:pt x="1077472" y="631119"/>
                </a:lnTo>
                <a:lnTo>
                  <a:pt x="1110535" y="633064"/>
                </a:lnTo>
                <a:lnTo>
                  <a:pt x="1119287" y="634037"/>
                </a:lnTo>
                <a:lnTo>
                  <a:pt x="1129012" y="634037"/>
                </a:lnTo>
                <a:lnTo>
                  <a:pt x="1147488" y="635009"/>
                </a:lnTo>
                <a:lnTo>
                  <a:pt x="1171799" y="636954"/>
                </a:lnTo>
                <a:lnTo>
                  <a:pt x="1196111" y="638899"/>
                </a:lnTo>
                <a:lnTo>
                  <a:pt x="1220422" y="638899"/>
                </a:lnTo>
                <a:lnTo>
                  <a:pt x="1243275" y="638899"/>
                </a:lnTo>
                <a:lnTo>
                  <a:pt x="1243761" y="639871"/>
                </a:lnTo>
                <a:lnTo>
                  <a:pt x="1241816" y="640844"/>
                </a:lnTo>
                <a:lnTo>
                  <a:pt x="1235981" y="642788"/>
                </a:lnTo>
                <a:lnTo>
                  <a:pt x="1227229" y="643761"/>
                </a:lnTo>
                <a:lnTo>
                  <a:pt x="1212642" y="644733"/>
                </a:lnTo>
                <a:lnTo>
                  <a:pt x="1197083" y="644733"/>
                </a:lnTo>
                <a:lnTo>
                  <a:pt x="1180551" y="644733"/>
                </a:lnTo>
                <a:lnTo>
                  <a:pt x="1164992" y="644733"/>
                </a:lnTo>
                <a:lnTo>
                  <a:pt x="1164020" y="644733"/>
                </a:lnTo>
                <a:lnTo>
                  <a:pt x="1164020" y="643761"/>
                </a:lnTo>
                <a:lnTo>
                  <a:pt x="1163047" y="642789"/>
                </a:lnTo>
                <a:lnTo>
                  <a:pt x="1161102" y="642789"/>
                </a:lnTo>
                <a:lnTo>
                  <a:pt x="1144571" y="643761"/>
                </a:lnTo>
                <a:lnTo>
                  <a:pt x="1126095" y="642789"/>
                </a:lnTo>
                <a:lnTo>
                  <a:pt x="1106645" y="640844"/>
                </a:lnTo>
                <a:lnTo>
                  <a:pt x="1088169" y="637926"/>
                </a:lnTo>
                <a:lnTo>
                  <a:pt x="1089141" y="637926"/>
                </a:lnTo>
                <a:lnTo>
                  <a:pt x="1082334" y="637926"/>
                </a:lnTo>
                <a:lnTo>
                  <a:pt x="1074555" y="637926"/>
                </a:lnTo>
                <a:lnTo>
                  <a:pt x="1075527" y="637926"/>
                </a:lnTo>
                <a:lnTo>
                  <a:pt x="1075527" y="636954"/>
                </a:lnTo>
                <a:lnTo>
                  <a:pt x="1073582" y="636954"/>
                </a:lnTo>
                <a:lnTo>
                  <a:pt x="1069693" y="636954"/>
                </a:lnTo>
                <a:lnTo>
                  <a:pt x="1064830" y="637927"/>
                </a:lnTo>
                <a:lnTo>
                  <a:pt x="1062885" y="636954"/>
                </a:lnTo>
                <a:lnTo>
                  <a:pt x="1060941" y="635981"/>
                </a:lnTo>
                <a:lnTo>
                  <a:pt x="1058023" y="636954"/>
                </a:lnTo>
                <a:lnTo>
                  <a:pt x="1051216" y="636954"/>
                </a:lnTo>
                <a:lnTo>
                  <a:pt x="1044409" y="636954"/>
                </a:lnTo>
                <a:lnTo>
                  <a:pt x="1036629" y="635982"/>
                </a:lnTo>
                <a:lnTo>
                  <a:pt x="1028849" y="635009"/>
                </a:lnTo>
                <a:lnTo>
                  <a:pt x="1029822" y="635009"/>
                </a:lnTo>
                <a:lnTo>
                  <a:pt x="1017180" y="634037"/>
                </a:lnTo>
                <a:lnTo>
                  <a:pt x="1002593" y="633064"/>
                </a:lnTo>
                <a:lnTo>
                  <a:pt x="974392" y="631119"/>
                </a:lnTo>
                <a:lnTo>
                  <a:pt x="975365" y="630147"/>
                </a:lnTo>
                <a:lnTo>
                  <a:pt x="975365" y="629174"/>
                </a:lnTo>
                <a:lnTo>
                  <a:pt x="973420" y="630147"/>
                </a:lnTo>
                <a:lnTo>
                  <a:pt x="970503" y="630147"/>
                </a:lnTo>
                <a:lnTo>
                  <a:pt x="963695" y="630147"/>
                </a:lnTo>
                <a:lnTo>
                  <a:pt x="960778" y="629174"/>
                </a:lnTo>
                <a:lnTo>
                  <a:pt x="957861" y="629174"/>
                </a:lnTo>
                <a:lnTo>
                  <a:pt x="953971" y="629174"/>
                </a:lnTo>
                <a:lnTo>
                  <a:pt x="949109" y="628202"/>
                </a:lnTo>
                <a:lnTo>
                  <a:pt x="950081" y="628202"/>
                </a:lnTo>
                <a:lnTo>
                  <a:pt x="947164" y="628202"/>
                </a:lnTo>
                <a:lnTo>
                  <a:pt x="944247" y="628202"/>
                </a:lnTo>
                <a:lnTo>
                  <a:pt x="942301" y="627229"/>
                </a:lnTo>
                <a:lnTo>
                  <a:pt x="940357" y="628202"/>
                </a:lnTo>
                <a:lnTo>
                  <a:pt x="937439" y="626257"/>
                </a:lnTo>
                <a:lnTo>
                  <a:pt x="935495" y="627230"/>
                </a:lnTo>
                <a:lnTo>
                  <a:pt x="933549" y="626257"/>
                </a:lnTo>
                <a:lnTo>
                  <a:pt x="930632" y="625284"/>
                </a:lnTo>
                <a:lnTo>
                  <a:pt x="927715" y="625285"/>
                </a:lnTo>
                <a:lnTo>
                  <a:pt x="923825" y="625284"/>
                </a:lnTo>
                <a:lnTo>
                  <a:pt x="919936" y="624312"/>
                </a:lnTo>
                <a:lnTo>
                  <a:pt x="911183" y="622367"/>
                </a:lnTo>
                <a:lnTo>
                  <a:pt x="909463" y="622367"/>
                </a:lnTo>
                <a:lnTo>
                  <a:pt x="910211" y="622367"/>
                </a:lnTo>
                <a:lnTo>
                  <a:pt x="912155" y="622367"/>
                </a:lnTo>
                <a:lnTo>
                  <a:pt x="911183" y="621395"/>
                </a:lnTo>
                <a:lnTo>
                  <a:pt x="893679" y="619450"/>
                </a:lnTo>
                <a:lnTo>
                  <a:pt x="875203" y="617505"/>
                </a:lnTo>
                <a:lnTo>
                  <a:pt x="840194" y="610698"/>
                </a:lnTo>
                <a:lnTo>
                  <a:pt x="836305" y="609725"/>
                </a:lnTo>
                <a:lnTo>
                  <a:pt x="835332" y="608753"/>
                </a:lnTo>
                <a:lnTo>
                  <a:pt x="829498" y="607780"/>
                </a:lnTo>
                <a:lnTo>
                  <a:pt x="823663" y="607780"/>
                </a:lnTo>
                <a:lnTo>
                  <a:pt x="821718" y="605835"/>
                </a:lnTo>
                <a:lnTo>
                  <a:pt x="818800" y="605835"/>
                </a:lnTo>
                <a:lnTo>
                  <a:pt x="816856" y="605835"/>
                </a:lnTo>
                <a:lnTo>
                  <a:pt x="814911" y="605835"/>
                </a:lnTo>
                <a:lnTo>
                  <a:pt x="811993" y="605836"/>
                </a:lnTo>
                <a:lnTo>
                  <a:pt x="813939" y="604863"/>
                </a:lnTo>
                <a:lnTo>
                  <a:pt x="813939" y="603891"/>
                </a:lnTo>
                <a:lnTo>
                  <a:pt x="807131" y="603891"/>
                </a:lnTo>
                <a:lnTo>
                  <a:pt x="799352" y="602918"/>
                </a:lnTo>
                <a:lnTo>
                  <a:pt x="801297" y="602918"/>
                </a:lnTo>
                <a:lnTo>
                  <a:pt x="801297" y="601946"/>
                </a:lnTo>
                <a:lnTo>
                  <a:pt x="797407" y="601945"/>
                </a:lnTo>
                <a:lnTo>
                  <a:pt x="794489" y="600973"/>
                </a:lnTo>
                <a:lnTo>
                  <a:pt x="787682" y="600001"/>
                </a:lnTo>
                <a:lnTo>
                  <a:pt x="789627" y="599028"/>
                </a:lnTo>
                <a:lnTo>
                  <a:pt x="785738" y="598056"/>
                </a:lnTo>
                <a:lnTo>
                  <a:pt x="784765" y="599028"/>
                </a:lnTo>
                <a:lnTo>
                  <a:pt x="783792" y="599028"/>
                </a:lnTo>
                <a:lnTo>
                  <a:pt x="780875" y="599028"/>
                </a:lnTo>
                <a:lnTo>
                  <a:pt x="781848" y="599028"/>
                </a:lnTo>
                <a:lnTo>
                  <a:pt x="781848" y="598056"/>
                </a:lnTo>
                <a:lnTo>
                  <a:pt x="776985" y="598056"/>
                </a:lnTo>
                <a:lnTo>
                  <a:pt x="771151" y="597084"/>
                </a:lnTo>
                <a:lnTo>
                  <a:pt x="760454" y="595138"/>
                </a:lnTo>
                <a:lnTo>
                  <a:pt x="750730" y="592221"/>
                </a:lnTo>
                <a:lnTo>
                  <a:pt x="741005" y="590276"/>
                </a:lnTo>
                <a:lnTo>
                  <a:pt x="740032" y="589304"/>
                </a:lnTo>
                <a:lnTo>
                  <a:pt x="739060" y="589304"/>
                </a:lnTo>
                <a:lnTo>
                  <a:pt x="738087" y="588332"/>
                </a:lnTo>
                <a:lnTo>
                  <a:pt x="735170" y="587359"/>
                </a:lnTo>
                <a:lnTo>
                  <a:pt x="734198" y="587359"/>
                </a:lnTo>
                <a:lnTo>
                  <a:pt x="733225" y="587359"/>
                </a:lnTo>
                <a:lnTo>
                  <a:pt x="729336" y="587359"/>
                </a:lnTo>
                <a:lnTo>
                  <a:pt x="726418" y="587359"/>
                </a:lnTo>
                <a:lnTo>
                  <a:pt x="727390" y="588331"/>
                </a:lnTo>
                <a:lnTo>
                  <a:pt x="716694" y="585414"/>
                </a:lnTo>
                <a:lnTo>
                  <a:pt x="707942" y="583469"/>
                </a:lnTo>
                <a:lnTo>
                  <a:pt x="708914" y="582497"/>
                </a:lnTo>
                <a:lnTo>
                  <a:pt x="708914" y="581524"/>
                </a:lnTo>
                <a:lnTo>
                  <a:pt x="710859" y="581524"/>
                </a:lnTo>
                <a:lnTo>
                  <a:pt x="707942" y="579580"/>
                </a:lnTo>
                <a:lnTo>
                  <a:pt x="709887" y="579580"/>
                </a:lnTo>
                <a:lnTo>
                  <a:pt x="704052" y="578607"/>
                </a:lnTo>
                <a:lnTo>
                  <a:pt x="699190" y="577635"/>
                </a:lnTo>
                <a:lnTo>
                  <a:pt x="691410" y="577634"/>
                </a:lnTo>
                <a:lnTo>
                  <a:pt x="687520" y="576662"/>
                </a:lnTo>
                <a:lnTo>
                  <a:pt x="682658" y="575690"/>
                </a:lnTo>
                <a:lnTo>
                  <a:pt x="683631" y="575690"/>
                </a:lnTo>
                <a:lnTo>
                  <a:pt x="683630" y="574717"/>
                </a:lnTo>
                <a:lnTo>
                  <a:pt x="682658" y="574717"/>
                </a:lnTo>
                <a:lnTo>
                  <a:pt x="683630" y="573745"/>
                </a:lnTo>
                <a:lnTo>
                  <a:pt x="672933" y="574717"/>
                </a:lnTo>
                <a:lnTo>
                  <a:pt x="670989" y="573745"/>
                </a:lnTo>
                <a:lnTo>
                  <a:pt x="670989" y="572772"/>
                </a:lnTo>
                <a:lnTo>
                  <a:pt x="669044" y="572772"/>
                </a:lnTo>
                <a:lnTo>
                  <a:pt x="668071" y="572772"/>
                </a:lnTo>
                <a:lnTo>
                  <a:pt x="666126" y="572772"/>
                </a:lnTo>
                <a:lnTo>
                  <a:pt x="660292" y="571800"/>
                </a:lnTo>
                <a:lnTo>
                  <a:pt x="657374" y="569855"/>
                </a:lnTo>
                <a:lnTo>
                  <a:pt x="655429" y="568882"/>
                </a:lnTo>
                <a:lnTo>
                  <a:pt x="657374" y="568883"/>
                </a:lnTo>
                <a:lnTo>
                  <a:pt x="657374" y="567910"/>
                </a:lnTo>
                <a:lnTo>
                  <a:pt x="647650" y="565965"/>
                </a:lnTo>
                <a:lnTo>
                  <a:pt x="642787" y="564993"/>
                </a:lnTo>
                <a:lnTo>
                  <a:pt x="641815" y="564993"/>
                </a:lnTo>
                <a:lnTo>
                  <a:pt x="641815" y="565965"/>
                </a:lnTo>
                <a:lnTo>
                  <a:pt x="638898" y="565965"/>
                </a:lnTo>
                <a:lnTo>
                  <a:pt x="633063" y="564021"/>
                </a:lnTo>
                <a:lnTo>
                  <a:pt x="634036" y="564021"/>
                </a:lnTo>
                <a:lnTo>
                  <a:pt x="635008" y="563048"/>
                </a:lnTo>
                <a:lnTo>
                  <a:pt x="625284" y="562076"/>
                </a:lnTo>
                <a:lnTo>
                  <a:pt x="615559" y="560130"/>
                </a:lnTo>
                <a:lnTo>
                  <a:pt x="617504" y="560130"/>
                </a:lnTo>
                <a:lnTo>
                  <a:pt x="619449" y="560130"/>
                </a:lnTo>
                <a:lnTo>
                  <a:pt x="613614" y="558186"/>
                </a:lnTo>
                <a:lnTo>
                  <a:pt x="606807" y="556241"/>
                </a:lnTo>
                <a:lnTo>
                  <a:pt x="600972" y="554295"/>
                </a:lnTo>
                <a:lnTo>
                  <a:pt x="595138" y="552350"/>
                </a:lnTo>
                <a:lnTo>
                  <a:pt x="596110" y="553323"/>
                </a:lnTo>
                <a:lnTo>
                  <a:pt x="595138" y="553323"/>
                </a:lnTo>
                <a:lnTo>
                  <a:pt x="592220" y="551378"/>
                </a:lnTo>
                <a:lnTo>
                  <a:pt x="589303" y="550406"/>
                </a:lnTo>
                <a:lnTo>
                  <a:pt x="587358" y="549433"/>
                </a:lnTo>
                <a:lnTo>
                  <a:pt x="583468" y="548461"/>
                </a:lnTo>
                <a:lnTo>
                  <a:pt x="582496" y="548461"/>
                </a:lnTo>
                <a:lnTo>
                  <a:pt x="585413" y="549433"/>
                </a:lnTo>
                <a:lnTo>
                  <a:pt x="572771" y="545543"/>
                </a:lnTo>
                <a:lnTo>
                  <a:pt x="564992" y="543598"/>
                </a:lnTo>
                <a:lnTo>
                  <a:pt x="557212" y="540681"/>
                </a:lnTo>
                <a:lnTo>
                  <a:pt x="554295" y="540681"/>
                </a:lnTo>
                <a:lnTo>
                  <a:pt x="549433" y="539708"/>
                </a:lnTo>
                <a:lnTo>
                  <a:pt x="550405" y="538736"/>
                </a:lnTo>
                <a:lnTo>
                  <a:pt x="546515" y="536791"/>
                </a:lnTo>
                <a:lnTo>
                  <a:pt x="544570" y="535819"/>
                </a:lnTo>
                <a:lnTo>
                  <a:pt x="547488" y="536791"/>
                </a:lnTo>
                <a:lnTo>
                  <a:pt x="548460" y="537763"/>
                </a:lnTo>
                <a:lnTo>
                  <a:pt x="550405" y="537764"/>
                </a:lnTo>
                <a:lnTo>
                  <a:pt x="554295" y="538736"/>
                </a:lnTo>
                <a:lnTo>
                  <a:pt x="553322" y="537764"/>
                </a:lnTo>
                <a:lnTo>
                  <a:pt x="550405" y="537764"/>
                </a:lnTo>
                <a:lnTo>
                  <a:pt x="544570" y="535819"/>
                </a:lnTo>
                <a:lnTo>
                  <a:pt x="544570" y="535819"/>
                </a:lnTo>
                <a:lnTo>
                  <a:pt x="544570" y="535819"/>
                </a:lnTo>
                <a:lnTo>
                  <a:pt x="541653" y="534846"/>
                </a:lnTo>
                <a:lnTo>
                  <a:pt x="538736" y="533874"/>
                </a:lnTo>
                <a:lnTo>
                  <a:pt x="536791" y="532901"/>
                </a:lnTo>
                <a:lnTo>
                  <a:pt x="537763" y="532901"/>
                </a:lnTo>
                <a:lnTo>
                  <a:pt x="538735" y="531929"/>
                </a:lnTo>
                <a:lnTo>
                  <a:pt x="536791" y="531929"/>
                </a:lnTo>
                <a:lnTo>
                  <a:pt x="532901" y="530956"/>
                </a:lnTo>
                <a:lnTo>
                  <a:pt x="529984" y="529984"/>
                </a:lnTo>
                <a:lnTo>
                  <a:pt x="527067" y="529011"/>
                </a:lnTo>
                <a:lnTo>
                  <a:pt x="526094" y="529011"/>
                </a:lnTo>
                <a:lnTo>
                  <a:pt x="525121" y="529012"/>
                </a:lnTo>
                <a:lnTo>
                  <a:pt x="524149" y="529012"/>
                </a:lnTo>
                <a:lnTo>
                  <a:pt x="523177" y="528039"/>
                </a:lnTo>
                <a:lnTo>
                  <a:pt x="520259" y="527067"/>
                </a:lnTo>
                <a:lnTo>
                  <a:pt x="517342" y="526094"/>
                </a:lnTo>
                <a:lnTo>
                  <a:pt x="517342" y="525122"/>
                </a:lnTo>
                <a:lnTo>
                  <a:pt x="518314" y="524149"/>
                </a:lnTo>
                <a:lnTo>
                  <a:pt x="514425" y="524149"/>
                </a:lnTo>
                <a:lnTo>
                  <a:pt x="511507" y="524150"/>
                </a:lnTo>
                <a:lnTo>
                  <a:pt x="511507" y="523177"/>
                </a:lnTo>
                <a:lnTo>
                  <a:pt x="509562" y="523177"/>
                </a:lnTo>
                <a:lnTo>
                  <a:pt x="507617" y="522204"/>
                </a:lnTo>
                <a:lnTo>
                  <a:pt x="504700" y="521232"/>
                </a:lnTo>
                <a:lnTo>
                  <a:pt x="501782" y="521232"/>
                </a:lnTo>
                <a:lnTo>
                  <a:pt x="494003" y="517342"/>
                </a:lnTo>
                <a:lnTo>
                  <a:pt x="490114" y="515397"/>
                </a:lnTo>
                <a:lnTo>
                  <a:pt x="487195" y="513452"/>
                </a:lnTo>
                <a:lnTo>
                  <a:pt x="481361" y="512480"/>
                </a:lnTo>
                <a:lnTo>
                  <a:pt x="475527" y="509563"/>
                </a:lnTo>
                <a:lnTo>
                  <a:pt x="477471" y="509563"/>
                </a:lnTo>
                <a:lnTo>
                  <a:pt x="474554" y="508590"/>
                </a:lnTo>
                <a:lnTo>
                  <a:pt x="471637" y="507617"/>
                </a:lnTo>
                <a:lnTo>
                  <a:pt x="468719" y="505673"/>
                </a:lnTo>
                <a:lnTo>
                  <a:pt x="463857" y="502755"/>
                </a:lnTo>
                <a:lnTo>
                  <a:pt x="461912" y="501783"/>
                </a:lnTo>
                <a:lnTo>
                  <a:pt x="460939" y="502756"/>
                </a:lnTo>
                <a:lnTo>
                  <a:pt x="459967" y="503728"/>
                </a:lnTo>
                <a:lnTo>
                  <a:pt x="457050" y="501783"/>
                </a:lnTo>
                <a:lnTo>
                  <a:pt x="453160" y="499838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3"/>
          </p:nvPr>
        </p:nvSpPr>
        <p:spPr>
          <a:xfrm>
            <a:off x="841248" y="2743199"/>
            <a:ext cx="3017520" cy="324612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5" name="Content Placeholder 14"/>
          <p:cNvSpPr>
            <a:spLocks noGrp="1"/>
          </p:cNvSpPr>
          <p:nvPr>
            <p:ph sz="quarter" idx="14"/>
          </p:nvPr>
        </p:nvSpPr>
        <p:spPr>
          <a:xfrm>
            <a:off x="5294376" y="2743200"/>
            <a:ext cx="3017520" cy="324612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458206D-DF67-4B44-8066-410125AFAFA5}" type="datetimeFigureOut">
              <a:rPr lang="en-US" smtClean="0"/>
              <a:pPr>
                <a:defRPr/>
              </a:pPr>
              <a:t>11/14/2014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E8CF518-B1C6-4005-AD70-4F62913B9477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D49E7FA-F35E-419D-8ECF-B293A825A002}" type="datetimeFigureOut">
              <a:rPr lang="en-US" smtClean="0"/>
              <a:pPr>
                <a:defRPr/>
              </a:pPr>
              <a:t>11/14/2014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FD33860-A27F-4304-9FCF-8D6C7C773AED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1280" y="1487081"/>
            <a:ext cx="3008313" cy="1921339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93350" y="835428"/>
            <a:ext cx="4699370" cy="5151526"/>
          </a:xfrm>
        </p:spPr>
        <p:txBody>
          <a:bodyPr anchor="ctr"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51280" y="3408420"/>
            <a:ext cx="3008313" cy="191909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722D941-996D-40DC-B5AA-F2E59A6A6E36}" type="datetimeFigureOut">
              <a:rPr lang="en-US" smtClean="0"/>
              <a:pPr>
                <a:defRPr/>
              </a:pPr>
              <a:t>11/14/2014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D6835BC-8758-4829-BA6E-90E36B6598AC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tap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24200" y="191206"/>
            <a:ext cx="2781300" cy="8191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1280" y="4669654"/>
            <a:ext cx="8041440" cy="719865"/>
          </a:xfrm>
        </p:spPr>
        <p:txBody>
          <a:bodyPr anchor="b"/>
          <a:lstStyle>
            <a:lvl1pPr algn="ctr">
              <a:defRPr sz="36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 rot="-60000">
            <a:off x="2130552" y="594360"/>
            <a:ext cx="4873752" cy="3657600"/>
          </a:xfr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19200" y="5416153"/>
            <a:ext cx="6705600" cy="603126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96D45E0-0D36-46F0-95E1-09314404CA56}" type="datetimeFigureOut">
              <a:rPr lang="en-US" smtClean="0"/>
              <a:pPr>
                <a:defRPr/>
              </a:pPr>
              <a:t>11/14/2014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414D36E-E876-4838-864E-036EA14743C0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D8FE365-235C-4EFD-BCFB-744C7085798A}" type="datetimeFigureOut">
              <a:rPr lang="en-US" smtClean="0"/>
              <a:pPr>
                <a:defRPr/>
              </a:pPr>
              <a:t>11/14/2014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D4F2C7D-2C8B-43D3-A3D1-7EDBD7532258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550278"/>
            <a:ext cx="1963320" cy="546952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51280" y="838199"/>
            <a:ext cx="5907840" cy="518160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45EA7FF-355B-4A40-88BE-D7F0E25C4165}" type="datetimeFigureOut">
              <a:rPr lang="en-US" smtClean="0"/>
              <a:pPr>
                <a:defRPr/>
              </a:pPr>
              <a:t>11/14/2014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897101C-301C-4DB6-A2FC-06A502173EFD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3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Interior-Overlay.png"/>
          <p:cNvPicPr>
            <a:picLocks noChangeAspect="1"/>
          </p:cNvPicPr>
          <p:nvPr/>
        </p:nvPicPr>
        <p:blipFill>
          <a:blip r:embed="rId13">
            <a:lum bright="-10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51280" y="436563"/>
            <a:ext cx="8041440" cy="144267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2038388"/>
            <a:ext cx="7467600" cy="3951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51280" y="61488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>
                <a:solidFill>
                  <a:schemeClr val="tx1">
                    <a:lumMod val="50000"/>
                    <a:lumOff val="50000"/>
                  </a:schemeClr>
                </a:solidFill>
                <a:latin typeface="Rage Italic" pitchFamily="66" charset="0"/>
                <a:cs typeface="Rage Italic" pitchFamily="66" charset="0"/>
              </a:defRPr>
            </a:lvl1pPr>
          </a:lstStyle>
          <a:p>
            <a:pPr>
              <a:defRPr/>
            </a:pPr>
            <a:fld id="{C2E6D747-CA6E-49DD-8180-0407A05E7274}" type="datetimeFigureOut">
              <a:rPr lang="en-US" smtClean="0"/>
              <a:pPr>
                <a:defRPr/>
              </a:pPr>
              <a:t>11/14/2014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148875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 b="0">
                <a:solidFill>
                  <a:schemeClr val="tx1">
                    <a:lumMod val="50000"/>
                    <a:lumOff val="50000"/>
                  </a:schemeClr>
                </a:solidFill>
                <a:latin typeface="Rage Italic" pitchFamily="66" charset="0"/>
                <a:cs typeface="Rage Italic" pitchFamily="66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9120" y="61488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 b="0">
                <a:solidFill>
                  <a:schemeClr val="tx1">
                    <a:lumMod val="50000"/>
                    <a:lumOff val="50000"/>
                  </a:schemeClr>
                </a:solidFill>
                <a:latin typeface="Rage Italic" pitchFamily="66" charset="0"/>
                <a:cs typeface="Rage Italic" pitchFamily="66" charset="0"/>
              </a:defRPr>
            </a:lvl1pPr>
          </a:lstStyle>
          <a:p>
            <a:pPr>
              <a:defRPr/>
            </a:pPr>
            <a:fld id="{DF6D03A7-9D50-4C25-9F54-3BC3DA620B7D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22" r:id="rId1"/>
    <p:sldLayoutId id="2147483923" r:id="rId2"/>
    <p:sldLayoutId id="2147483924" r:id="rId3"/>
    <p:sldLayoutId id="2147483925" r:id="rId4"/>
    <p:sldLayoutId id="2147483926" r:id="rId5"/>
    <p:sldLayoutId id="2147483927" r:id="rId6"/>
    <p:sldLayoutId id="2147483928" r:id="rId7"/>
    <p:sldLayoutId id="2147483929" r:id="rId8"/>
    <p:sldLayoutId id="2147483930" r:id="rId9"/>
    <p:sldLayoutId id="2147483931" r:id="rId10"/>
    <p:sldLayoutId id="2147483932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8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22860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2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57784" indent="-22860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41732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1400" kern="1200" baseline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4592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2024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19456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46888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10.emf"/><Relationship Id="rId4" Type="http://schemas.openxmlformats.org/officeDocument/2006/relationships/oleObject" Target="../embeddings/Microsoft_Excel_97-2003_Worksheet1.xls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11.emf"/><Relationship Id="rId4" Type="http://schemas.openxmlformats.org/officeDocument/2006/relationships/oleObject" Target="../embeddings/Microsoft_Excel_97-2003_Worksheet2.xls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12.emf"/><Relationship Id="rId4" Type="http://schemas.openxmlformats.org/officeDocument/2006/relationships/oleObject" Target="../embeddings/Microsoft_Excel_97-2003_Worksheet3.xls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e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jpeg"/><Relationship Id="rId3" Type="http://schemas.openxmlformats.org/officeDocument/2006/relationships/image" Target="../media/image21.jpeg"/><Relationship Id="rId7" Type="http://schemas.openxmlformats.org/officeDocument/2006/relationships/image" Target="../media/image25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jpeg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360000">
            <a:off x="3174777" y="2711500"/>
            <a:ext cx="5299848" cy="1421455"/>
          </a:xfrm>
        </p:spPr>
        <p:txBody>
          <a:bodyPr/>
          <a:lstStyle/>
          <a:p>
            <a:r>
              <a:rPr lang="en-US" sz="3400" dirty="0" smtClean="0"/>
              <a:t>Early Childhood Education: The National Perspective</a:t>
            </a:r>
            <a:endParaRPr lang="en-US" sz="34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360000">
            <a:off x="3200499" y="4517123"/>
            <a:ext cx="4836456" cy="1040845"/>
          </a:xfrm>
        </p:spPr>
        <p:txBody>
          <a:bodyPr>
            <a:normAutofit/>
          </a:bodyPr>
          <a:lstStyle/>
          <a:p>
            <a:r>
              <a:rPr lang="en-US" sz="2800" dirty="0" smtClean="0">
                <a:solidFill>
                  <a:schemeClr val="accent5">
                    <a:lumMod val="75000"/>
                  </a:schemeClr>
                </a:solidFill>
              </a:rPr>
              <a:t>Kathy R. Thornburg, Ph.D.</a:t>
            </a:r>
          </a:p>
          <a:p>
            <a:r>
              <a:rPr lang="en-US" sz="2400" dirty="0" smtClean="0">
                <a:solidFill>
                  <a:schemeClr val="accent5">
                    <a:lumMod val="75000"/>
                  </a:schemeClr>
                </a:solidFill>
              </a:rPr>
              <a:t>November 13, 2014</a:t>
            </a:r>
            <a:endParaRPr lang="en-US" sz="2400" dirty="0">
              <a:solidFill>
                <a:schemeClr val="accent5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08083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1280" y="436563"/>
            <a:ext cx="8041440" cy="630237"/>
          </a:xfrm>
        </p:spPr>
        <p:txBody>
          <a:bodyPr/>
          <a:lstStyle/>
          <a:p>
            <a:r>
              <a:rPr lang="en-US" sz="4000" dirty="0" smtClean="0"/>
              <a:t>From the months of . . . 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0600" y="1219200"/>
            <a:ext cx="7696200" cy="51816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 smtClean="0"/>
              <a:t>A Sad Story</a:t>
            </a:r>
          </a:p>
          <a:p>
            <a:pPr marL="0" indent="0">
              <a:buNone/>
            </a:pPr>
            <a:r>
              <a:rPr lang="en-US" sz="1800" dirty="0" smtClean="0"/>
              <a:t>A shopping cart was my first crib.</a:t>
            </a:r>
          </a:p>
          <a:p>
            <a:pPr marL="0" indent="0">
              <a:buNone/>
            </a:pPr>
            <a:r>
              <a:rPr lang="en-US" sz="1800" dirty="0" smtClean="0"/>
              <a:t>My sister and me.</a:t>
            </a:r>
          </a:p>
          <a:p>
            <a:pPr marL="0" indent="0">
              <a:buNone/>
            </a:pPr>
            <a:r>
              <a:rPr lang="en-US" sz="1800" dirty="0" smtClean="0"/>
              <a:t>Our home was on the street.</a:t>
            </a:r>
          </a:p>
          <a:p>
            <a:pPr marL="0" indent="0">
              <a:buNone/>
            </a:pPr>
            <a:r>
              <a:rPr lang="en-US" sz="1800" dirty="0" smtClean="0"/>
              <a:t>Finally under a roof.</a:t>
            </a:r>
          </a:p>
          <a:p>
            <a:pPr marL="0" indent="0">
              <a:buNone/>
            </a:pPr>
            <a:r>
              <a:rPr lang="en-US" sz="1800" dirty="0" smtClean="0"/>
              <a:t>Two beds for six.</a:t>
            </a:r>
          </a:p>
          <a:p>
            <a:pPr marL="0" indent="0">
              <a:buNone/>
            </a:pPr>
            <a:r>
              <a:rPr lang="en-US" sz="1800" dirty="0" smtClean="0"/>
              <a:t>No is always on our minds. No running, no jumping, no fun.</a:t>
            </a:r>
          </a:p>
          <a:p>
            <a:pPr marL="0" indent="0">
              <a:buNone/>
            </a:pPr>
            <a:r>
              <a:rPr lang="en-US" sz="1800" dirty="0"/>
              <a:t>	</a:t>
            </a:r>
            <a:r>
              <a:rPr lang="en-US" sz="1800" dirty="0" smtClean="0"/>
              <a:t>									--Shanika, age 5</a:t>
            </a:r>
          </a:p>
          <a:p>
            <a:pPr marL="0" indent="0">
              <a:buNone/>
            </a:pPr>
            <a:r>
              <a:rPr lang="en-US" b="1" dirty="0" smtClean="0"/>
              <a:t>Six People, Five Eat</a:t>
            </a:r>
          </a:p>
          <a:p>
            <a:pPr marL="0" indent="0">
              <a:buNone/>
            </a:pPr>
            <a:r>
              <a:rPr lang="en-US" sz="1800" dirty="0" smtClean="0"/>
              <a:t>There are six people in our family.</a:t>
            </a:r>
          </a:p>
          <a:p>
            <a:pPr marL="0" indent="0">
              <a:buNone/>
            </a:pPr>
            <a:r>
              <a:rPr lang="en-US" sz="1800" dirty="0" smtClean="0"/>
              <a:t>But only five sit down to dinner.</a:t>
            </a:r>
          </a:p>
          <a:p>
            <a:pPr marL="0" indent="0">
              <a:buNone/>
            </a:pPr>
            <a:r>
              <a:rPr lang="en-US" sz="1800" dirty="0" smtClean="0"/>
              <a:t>That’s because my mom doesn’t eat.</a:t>
            </a:r>
          </a:p>
          <a:p>
            <a:pPr marL="0" indent="0">
              <a:buNone/>
            </a:pPr>
            <a:r>
              <a:rPr lang="en-US" sz="1800" dirty="0" smtClean="0"/>
              <a:t>She wants to make sure we have enough food.</a:t>
            </a:r>
          </a:p>
          <a:p>
            <a:pPr marL="0" indent="0">
              <a:buNone/>
            </a:pPr>
            <a:r>
              <a:rPr lang="en-US" sz="1800" dirty="0" smtClean="0"/>
              <a:t>										--Vanessa, age 6</a:t>
            </a:r>
          </a:p>
          <a:p>
            <a:pPr marL="0" indent="0">
              <a:buNone/>
            </a:pPr>
            <a:endParaRPr lang="en-US" sz="1800" b="1" dirty="0"/>
          </a:p>
        </p:txBody>
      </p:sp>
    </p:spTree>
    <p:extLst>
      <p:ext uri="{BB962C8B-B14F-4D97-AF65-F5344CB8AC3E}">
        <p14:creationId xmlns:p14="http://schemas.microsoft.com/office/powerpoint/2010/main" val="9610346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1280" y="381000"/>
            <a:ext cx="8041440" cy="1011237"/>
          </a:xfrm>
        </p:spPr>
        <p:txBody>
          <a:bodyPr/>
          <a:lstStyle/>
          <a:p>
            <a:r>
              <a:rPr lang="en-US" sz="3600" dirty="0" smtClean="0"/>
              <a:t>Why all the noise about young children?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447800"/>
            <a:ext cx="7848600" cy="4724400"/>
          </a:xfrm>
        </p:spPr>
        <p:txBody>
          <a:bodyPr/>
          <a:lstStyle/>
          <a:p>
            <a:pPr marL="0" indent="0">
              <a:buNone/>
            </a:pPr>
            <a:r>
              <a:rPr lang="en-US" sz="3200" dirty="0" smtClean="0"/>
              <a:t>Tonight I will talk about:</a:t>
            </a:r>
          </a:p>
          <a:p>
            <a:pPr lvl="1"/>
            <a:r>
              <a:rPr lang="en-US" sz="2400" dirty="0" smtClean="0"/>
              <a:t>Some relevant early childhood research</a:t>
            </a:r>
          </a:p>
          <a:p>
            <a:pPr lvl="1"/>
            <a:r>
              <a:rPr lang="en-US" sz="2400" dirty="0" smtClean="0"/>
              <a:t>Where are our early childhood programs</a:t>
            </a:r>
          </a:p>
          <a:p>
            <a:pPr lvl="1"/>
            <a:r>
              <a:rPr lang="en-US" sz="2400" dirty="0" smtClean="0"/>
              <a:t>Early Learning Challenge States—what are they working on that we could possibly learn from in Missouri</a:t>
            </a:r>
          </a:p>
          <a:p>
            <a:pPr lvl="1"/>
            <a:r>
              <a:rPr lang="en-US" sz="2400" dirty="0" smtClean="0"/>
              <a:t>What worries me the most</a:t>
            </a:r>
          </a:p>
          <a:p>
            <a:pPr lvl="1"/>
            <a:r>
              <a:rPr lang="en-US" sz="2400" dirty="0" smtClean="0"/>
              <a:t>What am I hopeful about</a:t>
            </a:r>
          </a:p>
          <a:p>
            <a:pPr lvl="1"/>
            <a:endParaRPr lang="en-US" dirty="0"/>
          </a:p>
        </p:txBody>
      </p:sp>
      <p:pic>
        <p:nvPicPr>
          <p:cNvPr id="4" name="Content Placeholder 6" descr="kid feeding the doll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19800" y="3886200"/>
            <a:ext cx="2343727" cy="266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3330154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1280" y="436563"/>
            <a:ext cx="8041440" cy="706437"/>
          </a:xfrm>
        </p:spPr>
        <p:txBody>
          <a:bodyPr/>
          <a:lstStyle/>
          <a:p>
            <a:r>
              <a:rPr lang="en-US" sz="3600" dirty="0" smtClean="0"/>
              <a:t>The State of America’s Children 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295400"/>
            <a:ext cx="8077200" cy="5257800"/>
          </a:xfrm>
        </p:spPr>
        <p:txBody>
          <a:bodyPr>
            <a:normAutofit/>
          </a:bodyPr>
          <a:lstStyle/>
          <a:p>
            <a:r>
              <a:rPr lang="en-US" dirty="0" smtClean="0"/>
              <a:t>One in 5 children—16.1 million—was poor in 2012.</a:t>
            </a:r>
          </a:p>
          <a:p>
            <a:r>
              <a:rPr lang="en-US" dirty="0" smtClean="0"/>
              <a:t>For the first time the majority of children in America under age 2 were children of color in 2012 as were the majority of all children in 10 states (</a:t>
            </a:r>
            <a:r>
              <a:rPr lang="en-US" i="1" dirty="0" smtClean="0"/>
              <a:t>not MO</a:t>
            </a:r>
            <a:r>
              <a:rPr lang="en-US" dirty="0" smtClean="0"/>
              <a:t>).</a:t>
            </a:r>
          </a:p>
          <a:p>
            <a:r>
              <a:rPr lang="en-US" dirty="0" smtClean="0"/>
              <a:t>Black children are the poorest (39.6%) followed by American Indian/Native Alaskan children ((36.8%) and Hispanic children (33.7%).</a:t>
            </a:r>
          </a:p>
          <a:p>
            <a:r>
              <a:rPr lang="en-US" dirty="0" smtClean="0"/>
              <a:t>A child is abused or neglected every 47 seconds—infants and toddlers are the most likely victims.</a:t>
            </a:r>
          </a:p>
          <a:p>
            <a:r>
              <a:rPr lang="en-US" dirty="0" smtClean="0"/>
              <a:t>Guns kill or injure a child or teen every half hour.</a:t>
            </a:r>
          </a:p>
          <a:p>
            <a:pPr marL="0" indent="0">
              <a:buNone/>
            </a:pPr>
            <a:endParaRPr lang="en-US" sz="1300" dirty="0" smtClean="0"/>
          </a:p>
          <a:p>
            <a:pPr marL="0" indent="0" algn="r">
              <a:buNone/>
            </a:pPr>
            <a:r>
              <a:rPr lang="en-US" sz="1600" dirty="0" smtClean="0"/>
              <a:t>The State of America’s Children, 2014</a:t>
            </a:r>
          </a:p>
          <a:p>
            <a:pPr marL="0" indent="0" algn="r">
              <a:buNone/>
            </a:pPr>
            <a:r>
              <a:rPr lang="en-US" sz="1600" dirty="0" smtClean="0"/>
              <a:t>Children's Defense Fund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42639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1280" y="360363"/>
            <a:ext cx="8041440" cy="554037"/>
          </a:xfrm>
        </p:spPr>
        <p:txBody>
          <a:bodyPr/>
          <a:lstStyle/>
          <a:p>
            <a:r>
              <a:rPr lang="en-US" sz="3600" dirty="0" smtClean="0"/>
              <a:t>The State of Early Childhood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219200"/>
            <a:ext cx="8077200" cy="5867400"/>
          </a:xfrm>
        </p:spPr>
        <p:txBody>
          <a:bodyPr>
            <a:normAutofit lnSpcReduction="10000"/>
          </a:bodyPr>
          <a:lstStyle/>
          <a:p>
            <a:r>
              <a:rPr lang="en-US" sz="2200" dirty="0"/>
              <a:t>Less than half of 3- and 4-year olds were enrolled in preschool in 2009-2011.</a:t>
            </a:r>
          </a:p>
          <a:p>
            <a:r>
              <a:rPr lang="en-US" sz="2200" dirty="0"/>
              <a:t>Early Head Start funding served only 4% of the 2.9 million eligible poor infants and toddlers; Head Start served 41% of the 2 million eligible 3- and 4- year olds.</a:t>
            </a:r>
          </a:p>
          <a:p>
            <a:r>
              <a:rPr lang="en-US" sz="2200" dirty="0" smtClean="0"/>
              <a:t>Budget cuts have had a disproportionate impact on programs serving young children. From 2011 to 2012 total federal spending on children decreased 7% and spending  on early childhood programs decreased by 12%.</a:t>
            </a:r>
          </a:p>
          <a:p>
            <a:r>
              <a:rPr lang="en-US" sz="2200" dirty="0" smtClean="0"/>
              <a:t>In 2011, the average cost of center-based care for infants was greater than the annual tuition and fees for an in-state public college in 35 states and DC; for 4 year olds care was more than cost of college in 25 states and DC. </a:t>
            </a:r>
          </a:p>
          <a:p>
            <a:r>
              <a:rPr lang="en-US" sz="2200" dirty="0" smtClean="0"/>
              <a:t>In 2011, the average cost for infants and toddlers was $9,520 per year. For preschoolers, it was $7,705.</a:t>
            </a:r>
            <a:r>
              <a:rPr lang="en-US" sz="2000" dirty="0"/>
              <a:t> </a:t>
            </a:r>
            <a:endParaRPr lang="en-US" sz="2000" dirty="0" smtClean="0"/>
          </a:p>
          <a:p>
            <a:pPr marL="0" indent="0" algn="r">
              <a:buNone/>
            </a:pPr>
            <a:r>
              <a:rPr lang="en-US" sz="1400" dirty="0" smtClean="0"/>
              <a:t>The </a:t>
            </a:r>
            <a:r>
              <a:rPr lang="en-US" sz="1400" dirty="0"/>
              <a:t>State of America’s Children, 2014</a:t>
            </a:r>
          </a:p>
          <a:p>
            <a:pPr marL="0" indent="0" algn="r">
              <a:buNone/>
            </a:pPr>
            <a:r>
              <a:rPr lang="en-US" sz="1400" dirty="0"/>
              <a:t>Children's Defense Fund</a:t>
            </a:r>
          </a:p>
          <a:p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28074309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762000" y="609600"/>
            <a:ext cx="7467600" cy="121920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sz="4800" dirty="0" smtClean="0">
                <a:solidFill>
                  <a:schemeClr val="tx1"/>
                </a:solidFill>
              </a:rPr>
              <a:t>Socioeconomic Status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2057400"/>
            <a:ext cx="8534400" cy="441960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sz="4000" dirty="0" smtClean="0"/>
              <a:t>	Socioeconomic status is one of the strongest predictors of performance differences in children at the beginning of 1</a:t>
            </a:r>
            <a:r>
              <a:rPr lang="en-US" sz="4000" baseline="30000" dirty="0" smtClean="0"/>
              <a:t>st</a:t>
            </a:r>
            <a:r>
              <a:rPr lang="en-US" sz="4000" dirty="0" smtClean="0"/>
              <a:t> grade. </a:t>
            </a:r>
          </a:p>
        </p:txBody>
      </p:sp>
    </p:spTree>
    <p:extLst>
      <p:ext uri="{BB962C8B-B14F-4D97-AF65-F5344CB8AC3E}">
        <p14:creationId xmlns:p14="http://schemas.microsoft.com/office/powerpoint/2010/main" val="29451804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614726"/>
            <a:ext cx="8458200" cy="1442674"/>
          </a:xfrm>
        </p:spPr>
        <p:txBody>
          <a:bodyPr/>
          <a:lstStyle/>
          <a:p>
            <a:r>
              <a:rPr lang="en-US" sz="3200" dirty="0"/>
              <a:t>Cognitive Skills of </a:t>
            </a:r>
            <a:r>
              <a:rPr lang="en-US" sz="3200" dirty="0" smtClean="0"/>
              <a:t>Entering Kindergartners </a:t>
            </a:r>
            <a:r>
              <a:rPr lang="en-US" sz="3200" dirty="0"/>
              <a:t/>
            </a:r>
            <a:br>
              <a:rPr lang="en-US" sz="3200" dirty="0"/>
            </a:br>
            <a:r>
              <a:rPr lang="en-US" sz="3200" dirty="0"/>
              <a:t>by Family Income</a:t>
            </a:r>
            <a:br>
              <a:rPr lang="en-US" sz="3200" dirty="0"/>
            </a:br>
            <a:r>
              <a:rPr lang="en-US" sz="3200" dirty="0"/>
              <a:t>(NIEER Analysis of ECLS-K)</a:t>
            </a:r>
            <a:r>
              <a:rPr lang="en-US" sz="3600" b="1" dirty="0"/>
              <a:t/>
            </a:r>
            <a:br>
              <a:rPr lang="en-US" sz="3600" b="1" dirty="0"/>
            </a:b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519450015"/>
              </p:ext>
            </p:extLst>
          </p:nvPr>
        </p:nvGraphicFramePr>
        <p:xfrm>
          <a:off x="609600" y="1905000"/>
          <a:ext cx="7840629" cy="4876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72" name="Chart" r:id="rId4" imgW="3657600" imgH="2276551" progId="Excel.Sheet.8">
                  <p:embed/>
                </p:oleObj>
              </mc:Choice>
              <mc:Fallback>
                <p:oleObj name="Chart" r:id="rId4" imgW="3657600" imgH="2276551" progId="Excel.Sheet.8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9600" y="1905000"/>
                        <a:ext cx="7840629" cy="4876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859143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1280" y="614726"/>
            <a:ext cx="8041440" cy="1442674"/>
          </a:xfrm>
        </p:spPr>
        <p:txBody>
          <a:bodyPr/>
          <a:lstStyle/>
          <a:p>
            <a:r>
              <a:rPr lang="en-US" sz="3200" dirty="0"/>
              <a:t>Social Skills of Entering Kindergartners </a:t>
            </a:r>
            <a:br>
              <a:rPr lang="en-US" sz="3200" dirty="0"/>
            </a:br>
            <a:r>
              <a:rPr lang="en-US" sz="3200" dirty="0"/>
              <a:t>by Family Income</a:t>
            </a:r>
            <a:br>
              <a:rPr lang="en-US" sz="3200" dirty="0"/>
            </a:br>
            <a:r>
              <a:rPr lang="en-US" sz="3200" dirty="0"/>
              <a:t>(NIEER Analysis of ECLS-K)</a:t>
            </a:r>
            <a:r>
              <a:rPr lang="en-US" sz="3600" dirty="0"/>
              <a:t/>
            </a:r>
            <a:br>
              <a:rPr lang="en-US" sz="3600" dirty="0"/>
            </a:b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28719707"/>
              </p:ext>
            </p:extLst>
          </p:nvPr>
        </p:nvGraphicFramePr>
        <p:xfrm>
          <a:off x="640674" y="1952506"/>
          <a:ext cx="7741326" cy="475309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94" name="Chart" r:id="rId4" imgW="3676802" imgH="2257349" progId="Excel.Sheet.8">
                  <p:embed/>
                </p:oleObj>
              </mc:Choice>
              <mc:Fallback>
                <p:oleObj name="Chart" r:id="rId4" imgW="3676802" imgH="2257349" progId="Excel.Sheet.8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0674" y="1952506"/>
                        <a:ext cx="7741326" cy="475309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8573583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0"/>
            <a:ext cx="8991600" cy="1295400"/>
          </a:xfrm>
        </p:spPr>
        <p:txBody>
          <a:bodyPr/>
          <a:lstStyle/>
          <a:p>
            <a:r>
              <a:rPr lang="en-US" sz="3600" dirty="0" smtClean="0">
                <a:solidFill>
                  <a:schemeClr val="tx1"/>
                </a:solidFill>
              </a:rPr>
              <a:t>Learning to Read</a:t>
            </a:r>
            <a:endParaRPr lang="en-US" sz="3600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533400" y="1676400"/>
            <a:ext cx="8153400" cy="4495800"/>
          </a:xfrm>
        </p:spPr>
        <p:txBody>
          <a:bodyPr/>
          <a:lstStyle/>
          <a:p>
            <a:pPr>
              <a:lnSpc>
                <a:spcPct val="80000"/>
              </a:lnSpc>
              <a:buNone/>
            </a:pPr>
            <a:r>
              <a:rPr lang="en-US" sz="3200" dirty="0" smtClean="0"/>
              <a:t>88% of children who have difficulty reading at the end of 1</a:t>
            </a:r>
            <a:r>
              <a:rPr lang="en-US" sz="3200" baseline="30000" dirty="0" smtClean="0"/>
              <a:t>st</a:t>
            </a:r>
            <a:r>
              <a:rPr lang="en-US" sz="3200" dirty="0" smtClean="0"/>
              <a:t> grade have similar difficulties at the end of 4</a:t>
            </a:r>
            <a:r>
              <a:rPr lang="en-US" sz="3200" baseline="30000" dirty="0" smtClean="0"/>
              <a:t>th</a:t>
            </a:r>
            <a:r>
              <a:rPr lang="en-US" sz="3200" dirty="0" smtClean="0"/>
              <a:t> grade </a:t>
            </a:r>
            <a:r>
              <a:rPr lang="en-US" sz="2400" dirty="0" smtClean="0"/>
              <a:t>(</a:t>
            </a:r>
            <a:r>
              <a:rPr lang="en-US" sz="2400" dirty="0" err="1" smtClean="0"/>
              <a:t>Juel</a:t>
            </a:r>
            <a:r>
              <a:rPr lang="en-US" sz="2400" dirty="0" smtClean="0"/>
              <a:t>, 1988)</a:t>
            </a:r>
          </a:p>
          <a:p>
            <a:pPr>
              <a:lnSpc>
                <a:spcPct val="80000"/>
              </a:lnSpc>
              <a:buNone/>
            </a:pPr>
            <a:endParaRPr lang="en-US" sz="1600" dirty="0" smtClean="0"/>
          </a:p>
          <a:p>
            <a:pPr>
              <a:lnSpc>
                <a:spcPct val="80000"/>
              </a:lnSpc>
              <a:buNone/>
            </a:pPr>
            <a:r>
              <a:rPr lang="en-US" sz="3200" dirty="0" smtClean="0"/>
              <a:t>75% of students who are poor readers in 3</a:t>
            </a:r>
            <a:r>
              <a:rPr lang="en-US" sz="3200" baseline="30000" dirty="0" smtClean="0"/>
              <a:t>rd</a:t>
            </a:r>
            <a:r>
              <a:rPr lang="en-US" sz="3200" dirty="0" smtClean="0"/>
              <a:t> grade will remain poor readers in high school </a:t>
            </a:r>
            <a:r>
              <a:rPr lang="en-US" sz="2400" dirty="0" smtClean="0"/>
              <a:t>(</a:t>
            </a:r>
            <a:r>
              <a:rPr lang="en-US" sz="2400" dirty="0" err="1" smtClean="0"/>
              <a:t>Shaywitz</a:t>
            </a:r>
            <a:r>
              <a:rPr lang="en-US" sz="2400" dirty="0" smtClean="0"/>
              <a:t> et al., 1997)</a:t>
            </a:r>
          </a:p>
          <a:p>
            <a:pPr>
              <a:lnSpc>
                <a:spcPct val="80000"/>
              </a:lnSpc>
              <a:buNone/>
            </a:pPr>
            <a:endParaRPr lang="en-US" dirty="0" smtClean="0"/>
          </a:p>
          <a:p>
            <a:pPr marL="0" indent="0">
              <a:lnSpc>
                <a:spcPct val="80000"/>
              </a:lnSpc>
              <a:buNone/>
            </a:pPr>
            <a:r>
              <a:rPr lang="en-US" b="1" i="1" dirty="0" smtClean="0"/>
              <a:t>Research indicates that early intervention can correct reading deficiencies in all but about 3-5% of the children </a:t>
            </a:r>
            <a:r>
              <a:rPr lang="en-US" sz="2400" b="1" i="1" dirty="0" smtClean="0"/>
              <a:t>(</a:t>
            </a:r>
            <a:r>
              <a:rPr lang="en-US" sz="2400" b="1" i="1" dirty="0" err="1" smtClean="0"/>
              <a:t>Torgesen</a:t>
            </a:r>
            <a:r>
              <a:rPr lang="en-US" sz="2400" b="1" i="1" dirty="0" smtClean="0"/>
              <a:t>, J.K., 2000)</a:t>
            </a:r>
          </a:p>
          <a:p>
            <a:pPr>
              <a:buNone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pPr>
              <a:defRPr/>
            </a:pPr>
            <a:fld id="{3C2242AE-8315-4745-B41D-C1F5C0801939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308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609600"/>
            <a:ext cx="8458200" cy="114300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dirty="0" smtClean="0"/>
              <a:t>Investment in the Early Years</a:t>
            </a:r>
          </a:p>
        </p:txBody>
      </p:sp>
      <p:graphicFrame>
        <p:nvGraphicFramePr>
          <p:cNvPr id="5122" name="Object 4"/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00967345"/>
              </p:ext>
            </p:extLst>
          </p:nvPr>
        </p:nvGraphicFramePr>
        <p:xfrm>
          <a:off x="685800" y="1771650"/>
          <a:ext cx="8096250" cy="4476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99" name="Chart" r:id="rId4" imgW="4600651" imgH="2543251" progId="Excel.Sheet.8">
                  <p:embed/>
                </p:oleObj>
              </mc:Choice>
              <mc:Fallback>
                <p:oleObj name="Chart" r:id="rId4" imgW="4600651" imgH="2543251" progId="Excel.Sheet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5800" y="1771650"/>
                        <a:ext cx="8096250" cy="4476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7868137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4914" y="152400"/>
            <a:ext cx="7848600" cy="1295400"/>
          </a:xfrm>
        </p:spPr>
        <p:txBody>
          <a:bodyPr>
            <a:normAutofit/>
          </a:bodyPr>
          <a:lstStyle/>
          <a:p>
            <a:r>
              <a:rPr lang="en-US" sz="4000" dirty="0" smtClean="0">
                <a:solidFill>
                  <a:srgbClr val="0099B8"/>
                </a:solidFill>
              </a:rPr>
              <a:t> </a:t>
            </a:r>
            <a:r>
              <a:rPr lang="en-US" sz="3600" dirty="0" smtClean="0">
                <a:solidFill>
                  <a:schemeClr val="tx1"/>
                </a:solidFill>
              </a:rPr>
              <a:t>Children Ready for School</a:t>
            </a:r>
            <a:endParaRPr lang="en-US" sz="3600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914400" y="1752600"/>
            <a:ext cx="7467600" cy="4873752"/>
          </a:xfrm>
        </p:spPr>
        <p:txBody>
          <a:bodyPr>
            <a:normAutofit/>
          </a:bodyPr>
          <a:lstStyle/>
          <a:p>
            <a:pPr eaLnBrk="0" hangingPunct="0">
              <a:spcBef>
                <a:spcPct val="50000"/>
              </a:spcBef>
              <a:buClr>
                <a:srgbClr val="DF050F"/>
              </a:buClr>
              <a:buNone/>
            </a:pPr>
            <a:r>
              <a:rPr lang="en-US" sz="3600" dirty="0" smtClean="0"/>
              <a:t>Ready Families</a:t>
            </a:r>
          </a:p>
          <a:p>
            <a:pPr eaLnBrk="0" hangingPunct="0">
              <a:spcBef>
                <a:spcPct val="50000"/>
              </a:spcBef>
              <a:buClr>
                <a:srgbClr val="DF050F"/>
              </a:buClr>
              <a:buNone/>
            </a:pPr>
            <a:r>
              <a:rPr lang="en-US" sz="3600" dirty="0" smtClean="0"/>
              <a:t>Ready Communities</a:t>
            </a:r>
          </a:p>
          <a:p>
            <a:pPr eaLnBrk="0" hangingPunct="0">
              <a:spcBef>
                <a:spcPct val="50000"/>
              </a:spcBef>
              <a:buClr>
                <a:srgbClr val="DF050F"/>
              </a:buClr>
              <a:buNone/>
            </a:pPr>
            <a:r>
              <a:rPr lang="en-US" sz="3600" dirty="0" smtClean="0"/>
              <a:t>Ready Services</a:t>
            </a:r>
          </a:p>
          <a:p>
            <a:pPr eaLnBrk="0" hangingPunct="0">
              <a:spcBef>
                <a:spcPct val="50000"/>
              </a:spcBef>
              <a:buClr>
                <a:srgbClr val="DF050F"/>
              </a:buClr>
              <a:buNone/>
            </a:pPr>
            <a:r>
              <a:rPr lang="en-US" sz="3600" dirty="0" smtClean="0"/>
              <a:t>Ready Schools</a:t>
            </a:r>
          </a:p>
          <a:p>
            <a:pPr eaLnBrk="0" hangingPunct="0">
              <a:spcBef>
                <a:spcPct val="50000"/>
              </a:spcBef>
              <a:buClr>
                <a:srgbClr val="DF050F"/>
              </a:buClr>
              <a:buNone/>
            </a:pPr>
            <a:r>
              <a:rPr lang="en-US" sz="3600" dirty="0" smtClean="0"/>
              <a:t>Ready State (policies &amp; funding)</a:t>
            </a:r>
          </a:p>
          <a:p>
            <a:endParaRPr lang="en-US" sz="3600" dirty="0"/>
          </a:p>
        </p:txBody>
      </p:sp>
      <p:pic>
        <p:nvPicPr>
          <p:cNvPr id="4" name="Picture 2" descr="C:\Documents and Settings\thornburgk\My Documents\My Pictures\Baker oct 09IMG_0478crop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819212" y="1676400"/>
            <a:ext cx="2715188" cy="3440421"/>
          </a:xfrm>
          <a:prstGeom prst="rect">
            <a:avLst/>
          </a:prstGeom>
          <a:noFill/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pPr>
              <a:defRPr/>
            </a:pPr>
            <a:fld id="{3C2242AE-8315-4745-B41D-C1F5C0801939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47931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041440" cy="1442674"/>
          </a:xfrm>
        </p:spPr>
        <p:txBody>
          <a:bodyPr/>
          <a:lstStyle/>
          <a:p>
            <a:r>
              <a:rPr lang="en-US" sz="3600" dirty="0" smtClean="0"/>
              <a:t>Where are our babies, toddlers </a:t>
            </a:r>
            <a:br>
              <a:rPr lang="en-US" sz="3600" dirty="0" smtClean="0"/>
            </a:br>
            <a:r>
              <a:rPr lang="en-US" sz="3600" dirty="0" smtClean="0"/>
              <a:t>and preschoolers?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905000"/>
            <a:ext cx="8229600" cy="3951337"/>
          </a:xfrm>
        </p:spPr>
        <p:txBody>
          <a:bodyPr>
            <a:normAutofit fontScale="85000" lnSpcReduction="20000"/>
          </a:bodyPr>
          <a:lstStyle/>
          <a:p>
            <a:r>
              <a:rPr lang="en-US" sz="2600" dirty="0" smtClean="0"/>
              <a:t>Home with parent/guardian/nanny/relative/babysitter/sibling</a:t>
            </a:r>
          </a:p>
          <a:p>
            <a:r>
              <a:rPr lang="en-US" sz="2600" dirty="0" smtClean="0"/>
              <a:t>Family child care provider (regulated or unregulated)</a:t>
            </a:r>
          </a:p>
          <a:p>
            <a:r>
              <a:rPr lang="en-US" sz="2600" dirty="0" smtClean="0"/>
              <a:t>Child care center (regulated or unregulated)</a:t>
            </a:r>
          </a:p>
          <a:p>
            <a:r>
              <a:rPr lang="en-US" sz="2600" dirty="0" smtClean="0"/>
              <a:t>Head Start or Early Head Start</a:t>
            </a:r>
          </a:p>
          <a:p>
            <a:r>
              <a:rPr lang="en-US" sz="2600" dirty="0" smtClean="0"/>
              <a:t>State-funded preschool</a:t>
            </a:r>
          </a:p>
          <a:p>
            <a:r>
              <a:rPr lang="en-US" sz="2600" dirty="0" smtClean="0"/>
              <a:t>District-funded preschool</a:t>
            </a:r>
          </a:p>
          <a:p>
            <a:r>
              <a:rPr lang="en-US" sz="2600" dirty="0" smtClean="0"/>
              <a:t>Title I-funded preschool</a:t>
            </a:r>
          </a:p>
          <a:p>
            <a:r>
              <a:rPr lang="en-US" sz="2600" dirty="0" smtClean="0"/>
              <a:t>Early Childhood Special Education classroom</a:t>
            </a:r>
          </a:p>
          <a:p>
            <a:r>
              <a:rPr lang="en-US" sz="2600" dirty="0" smtClean="0"/>
              <a:t>Home of FFN (Family, Friend or Neighbor)</a:t>
            </a:r>
          </a:p>
          <a:p>
            <a:pPr marL="0" indent="0">
              <a:buNone/>
            </a:pPr>
            <a:endParaRPr lang="en-US" sz="1800" dirty="0" smtClean="0"/>
          </a:p>
          <a:p>
            <a:pPr marL="0" indent="0">
              <a:buNone/>
            </a:pPr>
            <a:r>
              <a:rPr lang="en-US" sz="3000" dirty="0" smtClean="0"/>
              <a:t>OR, for many children, a combination of these settings.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807573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1280" y="152400"/>
            <a:ext cx="8041440" cy="1163637"/>
          </a:xfrm>
        </p:spPr>
        <p:txBody>
          <a:bodyPr/>
          <a:lstStyle/>
          <a:p>
            <a:r>
              <a:rPr lang="en-US" dirty="0" smtClean="0"/>
              <a:t>Who’s </a:t>
            </a:r>
            <a:r>
              <a:rPr lang="en-US" dirty="0" smtClean="0"/>
              <a:t>in Charge?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219200"/>
            <a:ext cx="7467600" cy="4800600"/>
          </a:xfrm>
        </p:spPr>
        <p:txBody>
          <a:bodyPr>
            <a:normAutofit lnSpcReduction="10000"/>
          </a:bodyPr>
          <a:lstStyle/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2800" dirty="0" smtClean="0"/>
              <a:t>This varies state-by-state, but in many states, several state departments have a piece of the “non-system”—Departments of Education, Social/Human Services, Mental Health, Health, Economic Development and more. Some programs come straight from the federal government (Head Start/Early Head 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2800" dirty="0" smtClean="0"/>
              <a:t>Start) and some federal dollars flow </a:t>
            </a:r>
            <a:endParaRPr lang="en-US" sz="2800" dirty="0"/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2800" dirty="0" smtClean="0"/>
              <a:t>through state departments 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2800" dirty="0" smtClean="0"/>
              <a:t>to local districts to operate 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2800" dirty="0" smtClean="0"/>
              <a:t>(ECSE; Title I, etc.).</a:t>
            </a:r>
          </a:p>
        </p:txBody>
      </p:sp>
      <p:pic>
        <p:nvPicPr>
          <p:cNvPr id="4" name="Picture 4" descr="magnify_boy"/>
          <p:cNvPicPr>
            <a:picLocks noChangeAspect="1" noChangeArrowheads="1"/>
          </p:cNvPicPr>
          <p:nvPr/>
        </p:nvPicPr>
        <p:blipFill>
          <a:blip r:embed="rId2" cstate="print"/>
          <a:srcRect l="43945" t="3906" r="8789"/>
          <a:stretch>
            <a:fillRect/>
          </a:stretch>
        </p:blipFill>
        <p:spPr bwMode="auto">
          <a:xfrm>
            <a:off x="6923314" y="3810000"/>
            <a:ext cx="1752600" cy="2673590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199678252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305800" cy="1442674"/>
          </a:xfrm>
        </p:spPr>
        <p:txBody>
          <a:bodyPr/>
          <a:lstStyle/>
          <a:p>
            <a:r>
              <a:rPr lang="en-US" sz="3000" dirty="0" smtClean="0"/>
              <a:t>Race to the Top: Early Learning Challenge Grants </a:t>
            </a:r>
            <a:endParaRPr lang="en-US" sz="3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219200"/>
            <a:ext cx="8305800" cy="5257800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US" sz="2900" dirty="0" smtClean="0"/>
              <a:t>In general, the </a:t>
            </a:r>
            <a:r>
              <a:rPr lang="en-US" sz="2900" dirty="0"/>
              <a:t>20 states that received millions of dollars to work on </a:t>
            </a:r>
            <a:endParaRPr lang="en-US" sz="2900" dirty="0" smtClean="0"/>
          </a:p>
          <a:p>
            <a:pPr marL="0" indent="0">
              <a:buNone/>
            </a:pPr>
            <a:r>
              <a:rPr lang="en-US" sz="2900" dirty="0" smtClean="0"/>
              <a:t>Early </a:t>
            </a:r>
            <a:r>
              <a:rPr lang="en-US" sz="2900" dirty="0"/>
              <a:t>Childhood Systems are working on the following </a:t>
            </a:r>
            <a:r>
              <a:rPr lang="en-US" sz="2900" dirty="0" smtClean="0"/>
              <a:t>issues</a:t>
            </a:r>
            <a:r>
              <a:rPr lang="en-US" sz="2900" dirty="0"/>
              <a:t>:</a:t>
            </a:r>
            <a:endParaRPr lang="en-US" sz="2900" dirty="0" smtClean="0"/>
          </a:p>
          <a:p>
            <a:pPr marL="0" indent="0">
              <a:buNone/>
            </a:pPr>
            <a:endParaRPr lang="en-US" sz="2000" dirty="0" smtClean="0"/>
          </a:p>
          <a:p>
            <a:r>
              <a:rPr lang="en-US" sz="2900" dirty="0" smtClean="0"/>
              <a:t>Build and Enhance Successful State Systems</a:t>
            </a:r>
          </a:p>
          <a:p>
            <a:pPr lvl="1"/>
            <a:r>
              <a:rPr lang="en-US" sz="2300" dirty="0"/>
              <a:t>Family support and engagement/parenting education issues</a:t>
            </a:r>
          </a:p>
          <a:p>
            <a:pPr lvl="1"/>
            <a:r>
              <a:rPr lang="en-US" sz="2300" dirty="0" smtClean="0"/>
              <a:t>Data systems</a:t>
            </a:r>
          </a:p>
          <a:p>
            <a:pPr lvl="1"/>
            <a:r>
              <a:rPr lang="en-US" sz="2300" dirty="0"/>
              <a:t>Assessment systems (screening, formative assessment and KEA’s—Kindergarten Entry Assessments</a:t>
            </a:r>
            <a:r>
              <a:rPr lang="en-US" sz="2300" dirty="0" smtClean="0"/>
              <a:t>)</a:t>
            </a:r>
          </a:p>
          <a:p>
            <a:pPr lvl="1"/>
            <a:r>
              <a:rPr lang="en-US" sz="2300" dirty="0" smtClean="0"/>
              <a:t>Public/private partnerships</a:t>
            </a:r>
          </a:p>
          <a:p>
            <a:pPr lvl="1"/>
            <a:r>
              <a:rPr lang="en-US" sz="2300" dirty="0"/>
              <a:t>Birth through 3</a:t>
            </a:r>
            <a:r>
              <a:rPr lang="en-US" sz="2300" baseline="30000" dirty="0"/>
              <a:t>rd</a:t>
            </a:r>
            <a:r>
              <a:rPr lang="en-US" sz="2300" dirty="0"/>
              <a:t> grade </a:t>
            </a:r>
            <a:r>
              <a:rPr lang="en-US" sz="2300" dirty="0" smtClean="0"/>
              <a:t>systems, including transitions and alignment of curricula</a:t>
            </a:r>
            <a:endParaRPr lang="en-US" sz="2300" dirty="0"/>
          </a:p>
          <a:p>
            <a:pPr marL="329184" lvl="1" indent="0">
              <a:buNone/>
            </a:pPr>
            <a:endParaRPr lang="en-US" dirty="0" smtClean="0"/>
          </a:p>
          <a:p>
            <a:r>
              <a:rPr lang="en-US" sz="2900" dirty="0" smtClean="0"/>
              <a:t>Improve Program Quality, Access and Accountability</a:t>
            </a:r>
          </a:p>
          <a:p>
            <a:pPr marL="493776" lvl="2"/>
            <a:r>
              <a:rPr lang="en-US" sz="2300" dirty="0" smtClean="0"/>
              <a:t>Improve the quality </a:t>
            </a:r>
            <a:r>
              <a:rPr lang="en-US" sz="2300" dirty="0"/>
              <a:t>of all early childhood </a:t>
            </a:r>
            <a:r>
              <a:rPr lang="en-US" sz="2300" dirty="0" smtClean="0"/>
              <a:t>programs (QRIS)</a:t>
            </a:r>
          </a:p>
          <a:p>
            <a:pPr marL="493776" lvl="2"/>
            <a:r>
              <a:rPr lang="en-US" sz="2300" dirty="0" smtClean="0"/>
              <a:t>Increase the number of children from families with high needs into high quality early childhood programs</a:t>
            </a:r>
          </a:p>
          <a:p>
            <a:pPr marL="493776" lvl="2"/>
            <a:r>
              <a:rPr lang="en-US" sz="2300" dirty="0" smtClean="0"/>
              <a:t>Strengthen inclusion of children with disabilities into programs</a:t>
            </a:r>
          </a:p>
          <a:p>
            <a:pPr marL="0" indent="0">
              <a:buNone/>
            </a:pPr>
            <a:endParaRPr lang="en-US" sz="2000" dirty="0" smtClean="0"/>
          </a:p>
          <a:p>
            <a:r>
              <a:rPr lang="en-US" sz="2900" dirty="0" smtClean="0"/>
              <a:t>Enhance and Support Workforce</a:t>
            </a:r>
          </a:p>
          <a:p>
            <a:pPr lvl="1"/>
            <a:r>
              <a:rPr lang="en-US" sz="2300" dirty="0" smtClean="0"/>
              <a:t>Professional Development Registry</a:t>
            </a:r>
          </a:p>
          <a:p>
            <a:pPr lvl="1"/>
            <a:r>
              <a:rPr lang="en-US" sz="2300" dirty="0" smtClean="0"/>
              <a:t>Workforce issues—increase teacher qualifications, training and salaries</a:t>
            </a:r>
          </a:p>
          <a:p>
            <a:pPr lvl="1"/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320974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077200" cy="114300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sz="2800" dirty="0" smtClean="0"/>
              <a:t>Action Steps: Possible Areas for Leadership in Developing an Early </a:t>
            </a:r>
            <a:r>
              <a:rPr lang="en-US" sz="2800" dirty="0"/>
              <a:t>C</a:t>
            </a:r>
            <a:r>
              <a:rPr lang="en-US" sz="2800" dirty="0" smtClean="0"/>
              <a:t>hildhood </a:t>
            </a:r>
            <a:r>
              <a:rPr lang="en-US" sz="2800" dirty="0"/>
              <a:t>S</a:t>
            </a:r>
            <a:r>
              <a:rPr lang="en-US" sz="2800" dirty="0" smtClean="0"/>
              <a:t>ystem</a:t>
            </a:r>
            <a:br>
              <a:rPr lang="en-US" sz="2800" dirty="0" smtClean="0"/>
            </a:br>
            <a:endParaRPr lang="en-US" sz="2800" dirty="0" smtClean="0"/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2000" y="1524000"/>
            <a:ext cx="7848600" cy="4572000"/>
          </a:xfrm>
        </p:spPr>
        <p:txBody>
          <a:bodyPr>
            <a:normAutofit fontScale="85000" lnSpcReduction="20000"/>
          </a:bodyPr>
          <a:lstStyle/>
          <a:p>
            <a:pPr marL="0" indent="0" eaLnBrk="1" hangingPunct="1">
              <a:buFontTx/>
              <a:buNone/>
            </a:pPr>
            <a:r>
              <a:rPr lang="en-US" sz="3000" b="1" dirty="0" smtClean="0"/>
              <a:t>Families:</a:t>
            </a:r>
            <a:endParaRPr lang="en-US" sz="3000" b="1" dirty="0"/>
          </a:p>
          <a:p>
            <a:pPr marL="0" indent="0" eaLnBrk="1" hangingPunct="1">
              <a:buFontTx/>
              <a:buNone/>
            </a:pPr>
            <a:r>
              <a:rPr lang="en-US" sz="2800" dirty="0" smtClean="0"/>
              <a:t>All families have access to: </a:t>
            </a:r>
          </a:p>
          <a:p>
            <a:pPr marL="0" indent="0" eaLnBrk="1" hangingPunct="1">
              <a:buClrTx/>
              <a:buFont typeface="Wingdings" pitchFamily="2" charset="2"/>
              <a:buChar char="§"/>
            </a:pPr>
            <a:r>
              <a:rPr lang="en-US" sz="2800" dirty="0" smtClean="0"/>
              <a:t>supports during times of crisis</a:t>
            </a:r>
          </a:p>
          <a:p>
            <a:pPr marL="0" indent="0" eaLnBrk="1" hangingPunct="1">
              <a:buClrTx/>
              <a:buFont typeface="Wingdings" pitchFamily="2" charset="2"/>
              <a:buChar char="§"/>
            </a:pPr>
            <a:r>
              <a:rPr lang="en-US" sz="2800" dirty="0" smtClean="0"/>
              <a:t>parenting education</a:t>
            </a:r>
          </a:p>
          <a:p>
            <a:pPr marL="0" indent="0" eaLnBrk="1" hangingPunct="1">
              <a:buClrTx/>
              <a:buFont typeface="Wingdings" pitchFamily="2" charset="2"/>
              <a:buChar char="§"/>
            </a:pPr>
            <a:r>
              <a:rPr lang="en-US" sz="2800" dirty="0" smtClean="0"/>
              <a:t>services for children with disabilities</a:t>
            </a:r>
          </a:p>
          <a:p>
            <a:pPr marL="0" indent="0" eaLnBrk="1" hangingPunct="1">
              <a:buClrTx/>
              <a:buNone/>
            </a:pPr>
            <a:endParaRPr lang="en-US" sz="2800" dirty="0" smtClean="0"/>
          </a:p>
          <a:p>
            <a:pPr marL="0" indent="0" eaLnBrk="1" hangingPunct="1">
              <a:buFontTx/>
              <a:buNone/>
            </a:pPr>
            <a:r>
              <a:rPr lang="en-US" sz="3000" b="1" dirty="0" smtClean="0"/>
              <a:t>Health:</a:t>
            </a:r>
          </a:p>
          <a:p>
            <a:pPr marL="0" indent="0" eaLnBrk="1" hangingPunct="1">
              <a:buFontTx/>
              <a:buNone/>
            </a:pPr>
            <a:r>
              <a:rPr lang="en-US" sz="2800" dirty="0" smtClean="0"/>
              <a:t>All children have access to:</a:t>
            </a:r>
          </a:p>
          <a:p>
            <a:pPr marL="0" indent="0" eaLnBrk="1" hangingPunct="1">
              <a:buClrTx/>
              <a:buFont typeface="Wingdings" pitchFamily="2" charset="2"/>
              <a:buChar char="§"/>
            </a:pPr>
            <a:r>
              <a:rPr lang="en-US" sz="2800" dirty="0" smtClean="0"/>
              <a:t>medical home/primary care</a:t>
            </a:r>
          </a:p>
          <a:p>
            <a:pPr marL="0" indent="0" eaLnBrk="1" hangingPunct="1">
              <a:buClrTx/>
              <a:buFont typeface="Wingdings" pitchFamily="2" charset="2"/>
              <a:buChar char="§"/>
            </a:pPr>
            <a:r>
              <a:rPr lang="en-US" sz="2800" dirty="0" smtClean="0"/>
              <a:t>dental care</a:t>
            </a:r>
          </a:p>
          <a:p>
            <a:pPr marL="0" indent="0" eaLnBrk="1" hangingPunct="1">
              <a:buClrTx/>
              <a:buFont typeface="Wingdings" pitchFamily="2" charset="2"/>
              <a:buChar char="§"/>
            </a:pPr>
            <a:r>
              <a:rPr lang="en-US" sz="2800" dirty="0" smtClean="0"/>
              <a:t>mental health services</a:t>
            </a:r>
          </a:p>
          <a:p>
            <a:pPr marL="0" indent="0" eaLnBrk="1" hangingPunct="1">
              <a:buFontTx/>
              <a:buNone/>
            </a:pPr>
            <a:r>
              <a:rPr lang="en-US" sz="2800" b="1" dirty="0" smtClean="0"/>
              <a:t>           </a:t>
            </a:r>
            <a:endParaRPr lang="en-US" sz="2800" dirty="0" smtClean="0"/>
          </a:p>
        </p:txBody>
      </p:sp>
      <p:pic>
        <p:nvPicPr>
          <p:cNvPr id="4" name="Content Placeholder 3" descr="New Image2crop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6362982" y="1676400"/>
            <a:ext cx="2203155" cy="4077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4755982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2000" y="990600"/>
            <a:ext cx="8305800" cy="5257800"/>
          </a:xfrm>
        </p:spPr>
        <p:txBody>
          <a:bodyPr/>
          <a:lstStyle/>
          <a:p>
            <a:pPr marL="0" indent="0" eaLnBrk="1" hangingPunct="1">
              <a:buFontTx/>
              <a:buNone/>
            </a:pPr>
            <a:r>
              <a:rPr lang="en-US" sz="2600" b="1" dirty="0" smtClean="0"/>
              <a:t>Early Childhood Programs/Schools:</a:t>
            </a:r>
          </a:p>
          <a:p>
            <a:pPr marL="0" indent="0" eaLnBrk="1" hangingPunct="1">
              <a:buFontTx/>
              <a:buNone/>
            </a:pPr>
            <a:endParaRPr lang="en-US" sz="2600" b="1" dirty="0" smtClean="0"/>
          </a:p>
          <a:p>
            <a:pPr marL="0" indent="0" eaLnBrk="1" hangingPunct="1">
              <a:spcBef>
                <a:spcPts val="0"/>
              </a:spcBef>
              <a:buFontTx/>
              <a:buNone/>
            </a:pPr>
            <a:r>
              <a:rPr lang="en-US" dirty="0" smtClean="0"/>
              <a:t>All communities have . . .</a:t>
            </a:r>
          </a:p>
          <a:p>
            <a:pPr marL="0" indent="0" eaLnBrk="1" hangingPunct="1">
              <a:spcBef>
                <a:spcPts val="0"/>
              </a:spcBef>
              <a:buFontTx/>
              <a:buNone/>
            </a:pPr>
            <a:endParaRPr lang="en-US" sz="1000" dirty="0" smtClean="0"/>
          </a:p>
          <a:p>
            <a:pPr marL="0" indent="0" eaLnBrk="1" hangingPunct="1">
              <a:spcBef>
                <a:spcPts val="0"/>
              </a:spcBef>
              <a:buClrTx/>
              <a:buFont typeface="Wingdings" pitchFamily="2" charset="2"/>
              <a:buChar char="§"/>
            </a:pPr>
            <a:r>
              <a:rPr lang="en-US" dirty="0" smtClean="0"/>
              <a:t>high quality programs</a:t>
            </a:r>
          </a:p>
          <a:p>
            <a:pPr marL="0" indent="0" eaLnBrk="1" hangingPunct="1">
              <a:spcBef>
                <a:spcPts val="0"/>
              </a:spcBef>
              <a:buClrTx/>
              <a:buFont typeface="Wingdings" pitchFamily="2" charset="2"/>
              <a:buChar char="§"/>
            </a:pPr>
            <a:r>
              <a:rPr lang="en-US" dirty="0" smtClean="0"/>
              <a:t>Early Head Start/Head Start</a:t>
            </a:r>
            <a:endParaRPr lang="en-US" b="1" dirty="0" smtClean="0"/>
          </a:p>
          <a:p>
            <a:pPr marL="0" indent="0" eaLnBrk="1" hangingPunct="1">
              <a:spcBef>
                <a:spcPts val="0"/>
              </a:spcBef>
              <a:buClrTx/>
              <a:buFont typeface="Wingdings" pitchFamily="2" charset="2"/>
              <a:buChar char="§"/>
            </a:pPr>
            <a:r>
              <a:rPr lang="en-US" dirty="0" smtClean="0"/>
              <a:t>Quality Rating and Improvement System</a:t>
            </a:r>
          </a:p>
          <a:p>
            <a:pPr marL="177800" indent="-177800" eaLnBrk="1" hangingPunct="1">
              <a:spcBef>
                <a:spcPts val="0"/>
              </a:spcBef>
              <a:buClrTx/>
              <a:buFont typeface="Wingdings" pitchFamily="2" charset="2"/>
              <a:buChar char="§"/>
            </a:pPr>
            <a:r>
              <a:rPr lang="en-US" dirty="0"/>
              <a:t>h</a:t>
            </a:r>
            <a:r>
              <a:rPr lang="en-US" dirty="0" smtClean="0"/>
              <a:t>ealth and mental health resources </a:t>
            </a:r>
          </a:p>
          <a:p>
            <a:pPr marL="0" indent="0" eaLnBrk="1" hangingPunct="1">
              <a:spcBef>
                <a:spcPts val="0"/>
              </a:spcBef>
              <a:buClrTx/>
              <a:buNone/>
            </a:pPr>
            <a:r>
              <a:rPr lang="en-US" dirty="0"/>
              <a:t> </a:t>
            </a:r>
            <a:r>
              <a:rPr lang="en-US" dirty="0" smtClean="0"/>
              <a:t>  for EC teachers to support children </a:t>
            </a:r>
          </a:p>
          <a:p>
            <a:pPr marL="0" indent="0" eaLnBrk="1" hangingPunct="1">
              <a:spcBef>
                <a:spcPts val="0"/>
              </a:spcBef>
              <a:buClrTx/>
              <a:buFont typeface="Wingdings" pitchFamily="2" charset="2"/>
              <a:buChar char="§"/>
            </a:pPr>
            <a:r>
              <a:rPr lang="en-US" dirty="0" smtClean="0"/>
              <a:t>EC programs linked to schools</a:t>
            </a:r>
          </a:p>
          <a:p>
            <a:pPr marL="0" indent="0" eaLnBrk="1" hangingPunct="1">
              <a:spcBef>
                <a:spcPts val="0"/>
              </a:spcBef>
              <a:buClrTx/>
              <a:buNone/>
            </a:pPr>
            <a:r>
              <a:rPr lang="en-US" dirty="0"/>
              <a:t> </a:t>
            </a:r>
            <a:r>
              <a:rPr lang="en-US" dirty="0" smtClean="0"/>
              <a:t> (transition plans; alignment of </a:t>
            </a:r>
          </a:p>
          <a:p>
            <a:pPr marL="0" indent="0" eaLnBrk="1" hangingPunct="1">
              <a:spcBef>
                <a:spcPts val="0"/>
              </a:spcBef>
              <a:buClrTx/>
              <a:buNone/>
            </a:pPr>
            <a:r>
              <a:rPr lang="en-US" dirty="0"/>
              <a:t> </a:t>
            </a:r>
            <a:r>
              <a:rPr lang="en-US" dirty="0" smtClean="0"/>
              <a:t>  curriculum)</a:t>
            </a:r>
          </a:p>
          <a:p>
            <a:pPr marL="0" indent="0" eaLnBrk="1" hangingPunct="1">
              <a:spcBef>
                <a:spcPts val="0"/>
              </a:spcBef>
              <a:buClrTx/>
              <a:buNone/>
            </a:pPr>
            <a:r>
              <a:rPr lang="en-US" b="1" dirty="0" smtClean="0"/>
              <a:t>			</a:t>
            </a:r>
            <a:endParaRPr lang="en-US" dirty="0" smtClean="0"/>
          </a:p>
        </p:txBody>
      </p:sp>
      <p:pic>
        <p:nvPicPr>
          <p:cNvPr id="3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70073" y="2057400"/>
            <a:ext cx="2300674" cy="34676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5430760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1280" y="0"/>
            <a:ext cx="8041440" cy="1442674"/>
          </a:xfrm>
        </p:spPr>
        <p:txBody>
          <a:bodyPr/>
          <a:lstStyle/>
          <a:p>
            <a:r>
              <a:rPr lang="en-US" sz="3200" dirty="0" smtClean="0"/>
              <a:t>What worries me the most—</a:t>
            </a:r>
            <a:br>
              <a:rPr lang="en-US" sz="3200" dirty="0" smtClean="0"/>
            </a:br>
            <a:r>
              <a:rPr lang="en-US" sz="3200" dirty="0" smtClean="0"/>
              <a:t> for Missouri and our nation?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295400"/>
            <a:ext cx="8153400" cy="3951337"/>
          </a:xfrm>
        </p:spPr>
        <p:txBody>
          <a:bodyPr/>
          <a:lstStyle/>
          <a:p>
            <a:r>
              <a:rPr lang="en-US" dirty="0" smtClean="0"/>
              <a:t>Babies</a:t>
            </a:r>
          </a:p>
          <a:p>
            <a:r>
              <a:rPr lang="en-US" dirty="0" smtClean="0"/>
              <a:t>Quality of programs</a:t>
            </a:r>
          </a:p>
          <a:p>
            <a:r>
              <a:rPr lang="en-US" dirty="0" smtClean="0"/>
              <a:t>Parent supports/education</a:t>
            </a:r>
          </a:p>
          <a:p>
            <a:r>
              <a:rPr lang="en-US" dirty="0" smtClean="0"/>
              <a:t>Workforce—or lack of prepared workforce for expansion of preschool and requirements for infant/toddler teachers</a:t>
            </a:r>
          </a:p>
          <a:p>
            <a:r>
              <a:rPr lang="en-US" dirty="0" smtClean="0"/>
              <a:t>School district/community-based program service delivery</a:t>
            </a:r>
          </a:p>
          <a:p>
            <a:r>
              <a:rPr lang="en-US" dirty="0" smtClean="0"/>
              <a:t>Disjointed “systems”/funding streams</a:t>
            </a:r>
            <a:endParaRPr lang="en-US" dirty="0"/>
          </a:p>
        </p:txBody>
      </p:sp>
      <p:pic>
        <p:nvPicPr>
          <p:cNvPr id="4" name="Picture 1" descr="C:\Documents and Settings\thornburgk\My Documents\My Pictures\Mac1crop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29400" y="4058093"/>
            <a:ext cx="1981200" cy="26475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Content Placeholder 5" descr="12-19-2006-1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18209" y="4476538"/>
            <a:ext cx="2958791" cy="2218176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  <a:effectLst/>
        </p:spPr>
      </p:pic>
      <p:pic>
        <p:nvPicPr>
          <p:cNvPr id="6" name="Picture 9" descr="tammyd_child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50551" y="4476539"/>
            <a:ext cx="2802249" cy="22290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2808287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-76200"/>
            <a:ext cx="7772400" cy="6781800"/>
          </a:xfrm>
        </p:spPr>
        <p:txBody>
          <a:bodyPr>
            <a:normAutofit fontScale="92500" lnSpcReduction="20000"/>
          </a:bodyPr>
          <a:lstStyle/>
          <a:p>
            <a:pPr marL="329184" lvl="1" indent="0">
              <a:buNone/>
            </a:pPr>
            <a:endParaRPr lang="en-US" dirty="0" smtClean="0"/>
          </a:p>
          <a:p>
            <a:pPr marL="329184" lvl="1" indent="0">
              <a:buNone/>
            </a:pPr>
            <a:r>
              <a:rPr lang="en-US" sz="3900" dirty="0" smtClean="0"/>
              <a:t>We can be hopeful about . . .</a:t>
            </a:r>
          </a:p>
          <a:p>
            <a:pPr marL="329184" lvl="1" indent="0">
              <a:buNone/>
            </a:pPr>
            <a:endParaRPr lang="en-US" sz="1700" dirty="0" smtClean="0"/>
          </a:p>
          <a:p>
            <a:pPr marL="329184" lvl="1" indent="0">
              <a:buNone/>
            </a:pPr>
            <a:r>
              <a:rPr lang="en-US" dirty="0" smtClean="0"/>
              <a:t>Federal government (U.S. Departments of Education and Health and Human Services) have 2 large grants out now:</a:t>
            </a:r>
          </a:p>
          <a:p>
            <a:pPr marL="329184" lvl="1" indent="0">
              <a:buNone/>
            </a:pPr>
            <a:endParaRPr lang="en-US" sz="1000" dirty="0" smtClean="0"/>
          </a:p>
          <a:p>
            <a:pPr lvl="1">
              <a:buFont typeface="Wingdings" panose="05000000000000000000" pitchFamily="2" charset="2"/>
              <a:buChar char="q"/>
            </a:pPr>
            <a:r>
              <a:rPr lang="en-US" dirty="0"/>
              <a:t>P</a:t>
            </a:r>
            <a:r>
              <a:rPr lang="en-US" dirty="0" smtClean="0"/>
              <a:t>reschool expansion or development </a:t>
            </a:r>
            <a:r>
              <a:rPr lang="en-US" dirty="0"/>
              <a:t>grants 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en-US" dirty="0"/>
              <a:t>EHS-Child Care partnership </a:t>
            </a:r>
            <a:r>
              <a:rPr lang="en-US" dirty="0" smtClean="0"/>
              <a:t>grants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en-US" dirty="0" smtClean="0"/>
              <a:t>New rules for programs accepting child care assistance (subsidy) likely to begin in 2015</a:t>
            </a:r>
          </a:p>
          <a:p>
            <a:pPr lvl="1">
              <a:buFont typeface="Wingdings" panose="05000000000000000000" pitchFamily="2" charset="2"/>
              <a:buChar char="q"/>
            </a:pPr>
            <a:endParaRPr lang="en-US" dirty="0" smtClean="0"/>
          </a:p>
          <a:p>
            <a:pPr marL="329184" lvl="1" indent="0">
              <a:buNone/>
            </a:pPr>
            <a:r>
              <a:rPr lang="en-US" sz="2400" dirty="0"/>
              <a:t>"If we make high-quality preschool available to every child, not only will we give our kids a safe place to learn and grow while their parents go to work; we'll give them the start that they need to succeed in school, and earn higher wages, and form more stable families of their own. In fact, today, I'm setting a new goal: By the end of this decade, let's enroll 6 million children in high-quality preschool. That is an achievable goal that we know will make our workforce stronger." </a:t>
            </a:r>
            <a:endParaRPr lang="en-US" sz="2400" dirty="0" smtClean="0"/>
          </a:p>
          <a:p>
            <a:pPr marL="329184" lvl="1" indent="0" algn="r">
              <a:buNone/>
            </a:pPr>
            <a:r>
              <a:rPr lang="en-US" sz="1900" dirty="0" smtClean="0"/>
              <a:t>President Barack Obama</a:t>
            </a:r>
          </a:p>
          <a:p>
            <a:pPr marL="329184" lvl="1" indent="0" algn="r">
              <a:buNone/>
            </a:pPr>
            <a:r>
              <a:rPr lang="en-US" sz="1900" dirty="0" smtClean="0"/>
              <a:t>Northwestern </a:t>
            </a:r>
            <a:r>
              <a:rPr lang="en-US" sz="1900" dirty="0"/>
              <a:t>University, </a:t>
            </a:r>
            <a:r>
              <a:rPr lang="en-US" sz="1900" dirty="0" smtClean="0"/>
              <a:t> Oct </a:t>
            </a:r>
            <a:r>
              <a:rPr lang="en-US" sz="1900" dirty="0"/>
              <a:t>2, 2014</a:t>
            </a:r>
          </a:p>
          <a:p>
            <a:pPr marL="329184" lvl="1" indent="0">
              <a:buNone/>
            </a:pPr>
            <a:endParaRPr lang="en-US" sz="2400" dirty="0"/>
          </a:p>
          <a:p>
            <a:pPr marL="329184" lvl="1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928093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381000"/>
            <a:ext cx="7467600" cy="6248400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sz="2600" i="1" dirty="0" smtClean="0"/>
              <a:t>. . . "</a:t>
            </a:r>
            <a:r>
              <a:rPr lang="en-US" sz="2600" i="1" dirty="0"/>
              <a:t>cornerstones of opportunity" for the United States: </a:t>
            </a:r>
          </a:p>
          <a:p>
            <a:pPr marL="0" indent="0">
              <a:buNone/>
            </a:pPr>
            <a:r>
              <a:rPr lang="en-US" sz="2600" i="1" dirty="0"/>
              <a:t>The first of these cornerstones of [economic] opportunity I would describe more fully as "resources available to children in their most formative years." … One of the most consequential examples is early childhood education. Research shows that children from lower-income households who get good-quality pre-Kindergarten education are more likely to graduate from high school and attend college as well as hold a job and have higher earnings, and they are less likely to be incarcerated or receive public assistance. </a:t>
            </a:r>
            <a:r>
              <a:rPr lang="en-US" sz="2600" i="1" dirty="0" smtClean="0"/>
              <a:t>... Access </a:t>
            </a:r>
            <a:r>
              <a:rPr lang="en-US" sz="2600" i="1" dirty="0"/>
              <a:t>to quality early childhood education has improved since the 1990s, but it remains limited--41 percent of children were enrolled in state or federally supported programs in 2013</a:t>
            </a:r>
            <a:r>
              <a:rPr lang="en-US" sz="2600" i="1" dirty="0" smtClean="0"/>
              <a:t>.”</a:t>
            </a:r>
          </a:p>
          <a:p>
            <a:pPr marL="0" indent="0" algn="r">
              <a:buNone/>
            </a:pPr>
            <a:r>
              <a:rPr lang="en-US" dirty="0"/>
              <a:t/>
            </a:r>
            <a:br>
              <a:rPr lang="en-US" dirty="0"/>
            </a:br>
            <a:r>
              <a:rPr lang="en-US" sz="1700" b="1" dirty="0"/>
              <a:t>Janet </a:t>
            </a:r>
            <a:r>
              <a:rPr lang="en-US" sz="1700" b="1" dirty="0" err="1"/>
              <a:t>Yellen</a:t>
            </a:r>
            <a:r>
              <a:rPr lang="en-US" sz="1700" dirty="0"/>
              <a:t>, </a:t>
            </a:r>
            <a:endParaRPr lang="en-US" sz="1700" dirty="0" smtClean="0"/>
          </a:p>
          <a:p>
            <a:pPr marL="0" indent="0" algn="r">
              <a:buNone/>
            </a:pPr>
            <a:r>
              <a:rPr lang="en-US" sz="1700" dirty="0" smtClean="0"/>
              <a:t>Chair</a:t>
            </a:r>
            <a:r>
              <a:rPr lang="en-US" sz="1700" dirty="0"/>
              <a:t>, Board of </a:t>
            </a:r>
            <a:r>
              <a:rPr lang="en-US" sz="1700" dirty="0" smtClean="0"/>
              <a:t>Governors </a:t>
            </a:r>
          </a:p>
          <a:p>
            <a:pPr marL="0" indent="0" algn="r">
              <a:buNone/>
            </a:pPr>
            <a:r>
              <a:rPr lang="en-US" sz="1700" dirty="0" smtClean="0"/>
              <a:t>Federal </a:t>
            </a:r>
            <a:r>
              <a:rPr lang="en-US" sz="1700" dirty="0"/>
              <a:t>Reserve System of the United </a:t>
            </a:r>
            <a:r>
              <a:rPr lang="en-US" sz="1700" dirty="0" smtClean="0"/>
              <a:t>States</a:t>
            </a:r>
          </a:p>
          <a:p>
            <a:pPr marL="0" indent="0" algn="r">
              <a:buNone/>
            </a:pPr>
            <a:r>
              <a:rPr lang="en-US" sz="1700" dirty="0"/>
              <a:t>October 17, 2014</a:t>
            </a:r>
          </a:p>
        </p:txBody>
      </p:sp>
    </p:spTree>
    <p:extLst>
      <p:ext uri="{BB962C8B-B14F-4D97-AF65-F5344CB8AC3E}">
        <p14:creationId xmlns:p14="http://schemas.microsoft.com/office/powerpoint/2010/main" val="227402363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1" algn="ctr" defTabSz="457200" rtl="0">
              <a:spcBef>
                <a:spcPct val="0"/>
              </a:spcBef>
            </a:pPr>
            <a:r>
              <a:rPr lang="en-US" sz="4000" dirty="0">
                <a:solidFill>
                  <a:schemeClr val="tx1"/>
                </a:solidFill>
              </a:rPr>
              <a:t>We can work toward . . .</a:t>
            </a:r>
            <a:r>
              <a:rPr lang="en-US" sz="3200" dirty="0">
                <a:solidFill>
                  <a:schemeClr val="tx1"/>
                </a:solidFill>
              </a:rPr>
              <a:t/>
            </a:r>
            <a:br>
              <a:rPr lang="en-US" sz="3200" dirty="0">
                <a:solidFill>
                  <a:schemeClr val="tx1"/>
                </a:solidFill>
              </a:rPr>
            </a:b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8800"/>
            <a:ext cx="7467600" cy="3951337"/>
          </a:xfrm>
        </p:spPr>
        <p:txBody>
          <a:bodyPr/>
          <a:lstStyle/>
          <a:p>
            <a:pPr marL="329184" lvl="1" indent="0">
              <a:buNone/>
            </a:pPr>
            <a:r>
              <a:rPr lang="en-US" sz="4000" dirty="0" smtClean="0"/>
              <a:t>Making </a:t>
            </a:r>
            <a:r>
              <a:rPr lang="en-US" sz="4000" dirty="0"/>
              <a:t>our elected officials </a:t>
            </a:r>
            <a:r>
              <a:rPr lang="en-US" sz="4000" dirty="0" smtClean="0"/>
              <a:t>accountable to </a:t>
            </a:r>
            <a:r>
              <a:rPr lang="en-US" sz="4000" dirty="0"/>
              <a:t>our youngest citizens and their families.</a:t>
            </a:r>
          </a:p>
          <a:p>
            <a:endParaRPr lang="en-US" dirty="0"/>
          </a:p>
        </p:txBody>
      </p:sp>
      <p:pic>
        <p:nvPicPr>
          <p:cNvPr id="4" name="Picture 4" descr="artist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986562" y="3505200"/>
            <a:ext cx="2100797" cy="3200400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250484422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609600"/>
            <a:ext cx="8229600" cy="6096000"/>
          </a:xfrm>
        </p:spPr>
        <p:txBody>
          <a:bodyPr>
            <a:normAutofit lnSpcReduction="10000"/>
          </a:bodyPr>
          <a:lstStyle/>
          <a:p>
            <a:pPr eaLnBrk="1" hangingPunct="1">
              <a:buFontTx/>
              <a:buNone/>
            </a:pPr>
            <a:r>
              <a:rPr lang="en-US" sz="3900" dirty="0" smtClean="0"/>
              <a:t>  “Unfortunately, in an era of tight government budgets, it is impractical to consider active investment programs for all persons. The real question is how to use the available funds wisely.</a:t>
            </a:r>
            <a:r>
              <a:rPr lang="en-US" sz="3900" b="1" dirty="0" smtClean="0"/>
              <a:t> </a:t>
            </a:r>
            <a:r>
              <a:rPr lang="en-US" sz="3900" dirty="0" smtClean="0"/>
              <a:t>The best evidence supports the policy</a:t>
            </a:r>
            <a:r>
              <a:rPr lang="en-US" sz="3900" b="1" dirty="0" smtClean="0"/>
              <a:t> </a:t>
            </a:r>
            <a:r>
              <a:rPr lang="en-US" sz="3900" dirty="0" smtClean="0"/>
              <a:t>prescription:</a:t>
            </a:r>
            <a:r>
              <a:rPr lang="en-US" sz="3900" b="1" dirty="0" smtClean="0"/>
              <a:t> invest in the very young and improve basic learning and socialization skills.”</a:t>
            </a:r>
            <a:endParaRPr lang="en-US" b="1" dirty="0" smtClean="0"/>
          </a:p>
          <a:p>
            <a:pPr algn="r" eaLnBrk="1" hangingPunct="1">
              <a:buFontTx/>
              <a:buNone/>
            </a:pPr>
            <a:r>
              <a:rPr lang="en-US" sz="1800" dirty="0" smtClean="0"/>
              <a:t>James Heckman, Ph.D.</a:t>
            </a:r>
          </a:p>
          <a:p>
            <a:pPr algn="r" eaLnBrk="1" hangingPunct="1">
              <a:buFontTx/>
              <a:buNone/>
            </a:pPr>
            <a:r>
              <a:rPr lang="en-US" sz="1800" dirty="0" smtClean="0"/>
              <a:t>Nobel Laureate in Economics</a:t>
            </a:r>
          </a:p>
        </p:txBody>
      </p:sp>
    </p:spTree>
    <p:extLst>
      <p:ext uri="{BB962C8B-B14F-4D97-AF65-F5344CB8AC3E}">
        <p14:creationId xmlns:p14="http://schemas.microsoft.com/office/powerpoint/2010/main" val="22013034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Content Placeholder 5"/>
          <p:cNvSpPr>
            <a:spLocks noGrp="1"/>
          </p:cNvSpPr>
          <p:nvPr>
            <p:ph idx="1"/>
          </p:nvPr>
        </p:nvSpPr>
        <p:spPr>
          <a:xfrm>
            <a:off x="685800" y="1066800"/>
            <a:ext cx="8077200" cy="5638800"/>
          </a:xfrm>
        </p:spPr>
        <p:txBody>
          <a:bodyPr>
            <a:normAutofit/>
          </a:bodyPr>
          <a:lstStyle/>
          <a:p>
            <a:pPr>
              <a:buFontTx/>
              <a:buNone/>
            </a:pPr>
            <a:r>
              <a:rPr lang="en-US" sz="5400" dirty="0" smtClean="0"/>
              <a:t>  “Our lives begin to end the day we become silent about the things that matter.”</a:t>
            </a:r>
          </a:p>
          <a:p>
            <a:pPr>
              <a:buFontTx/>
              <a:buNone/>
            </a:pPr>
            <a:endParaRPr lang="en-US" dirty="0" smtClean="0"/>
          </a:p>
          <a:p>
            <a:pPr>
              <a:buFontTx/>
              <a:buNone/>
            </a:pPr>
            <a:r>
              <a:rPr lang="en-US" dirty="0" smtClean="0"/>
              <a:t>											Martin Luther King, Jr.</a:t>
            </a:r>
          </a:p>
          <a:p>
            <a:pPr>
              <a:buFontTx/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88975210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thornburgk\Pictures\Picture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037" y="4052308"/>
            <a:ext cx="2287764" cy="26541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-152400"/>
            <a:ext cx="8839200" cy="1442674"/>
          </a:xfrm>
        </p:spPr>
        <p:txBody>
          <a:bodyPr/>
          <a:lstStyle/>
          <a:p>
            <a:r>
              <a:rPr lang="en-US" sz="3400" dirty="0" smtClean="0"/>
              <a:t>They thank you for caring—and speaking up!</a:t>
            </a:r>
            <a:endParaRPr lang="en-US" sz="3400" dirty="0"/>
          </a:p>
        </p:txBody>
      </p:sp>
      <p:pic>
        <p:nvPicPr>
          <p:cNvPr id="6" name="Content Placeholder 6" descr="New Image5crop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 bwMode="auto">
          <a:xfrm>
            <a:off x="2610596" y="990600"/>
            <a:ext cx="2418604" cy="30571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8" descr="Jake02"/>
          <p:cNvPicPr>
            <a:picLocks noGrp="1" noChangeAspect="1" noChangeArrowheads="1"/>
          </p:cNvPicPr>
          <p:nvPr>
            <p:ph idx="1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5788" y="4116091"/>
            <a:ext cx="3046824" cy="26331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5400" y="1219200"/>
            <a:ext cx="3810000" cy="251891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147" name="Picture 3" descr="C:\Users\thornburgk\Pictures\01506FRH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001486"/>
            <a:ext cx="2030587" cy="3046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4" descr="2000 Mustang 015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1800" y="3836793"/>
            <a:ext cx="1905000" cy="28696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CCCCC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481207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ketchbook">
  <a:themeElements>
    <a:clrScheme name="Composite">
      <a:dk1>
        <a:sysClr val="windowText" lastClr="000000"/>
      </a:dk1>
      <a:lt1>
        <a:sysClr val="window" lastClr="FFFFFF"/>
      </a:lt1>
      <a:dk2>
        <a:srgbClr val="5B6973"/>
      </a:dk2>
      <a:lt2>
        <a:srgbClr val="E7ECED"/>
      </a:lt2>
      <a:accent1>
        <a:srgbClr val="98C723"/>
      </a:accent1>
      <a:accent2>
        <a:srgbClr val="59B0B9"/>
      </a:accent2>
      <a:accent3>
        <a:srgbClr val="DEAE00"/>
      </a:accent3>
      <a:accent4>
        <a:srgbClr val="B77BB4"/>
      </a:accent4>
      <a:accent5>
        <a:srgbClr val="E0773C"/>
      </a:accent5>
      <a:accent6>
        <a:srgbClr val="A98D63"/>
      </a:accent6>
      <a:hlink>
        <a:srgbClr val="26CBEC"/>
      </a:hlink>
      <a:folHlink>
        <a:srgbClr val="598C8C"/>
      </a:folHlink>
    </a:clrScheme>
    <a:fontScheme name="Sketchbook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mbria"/>
        <a:ea typeface=""/>
        <a:cs typeface=""/>
        <a:font script="Jpan" typeface="HG明朝B"/>
        <a:font script="Hang" typeface="맑은 고딕"/>
        <a:font script="Hans" typeface="黑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Sketchbook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alpha val="94000"/>
                <a:satMod val="120000"/>
                <a:lumMod val="110000"/>
              </a:schemeClr>
            </a:gs>
            <a:gs pos="100000">
              <a:schemeClr val="phClr">
                <a:tint val="80000"/>
                <a:shade val="100000"/>
                <a:satMod val="140000"/>
                <a:lumMod val="12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100000"/>
                <a:shade val="100000"/>
                <a:satMod val="100000"/>
                <a:lumMod val="90000"/>
              </a:schemeClr>
            </a:gs>
            <a:gs pos="100000">
              <a:schemeClr val="phClr">
                <a:tint val="95000"/>
                <a:shade val="100000"/>
                <a:satMod val="110000"/>
                <a:lumMod val="105000"/>
              </a:schemeClr>
            </a:gs>
          </a:gsLst>
          <a:path path="circle">
            <a:fillToRect l="40000" t="100000" r="4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>
              <a:shade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rotWithShape="0">
              <a:srgbClr val="000000">
                <a:alpha val="37000"/>
              </a:srgbClr>
            </a:outerShdw>
          </a:effectLst>
        </a:effectStyle>
        <a:effectStyle>
          <a:effectLst>
            <a:outerShdw blurRad="50800" dist="25400" dir="5040000" rotWithShape="0">
              <a:srgbClr val="000000">
                <a:alpha val="44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dkEdge">
            <a:bevelT w="38100" h="25400" prst="coolSlant"/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55000"/>
                <a:lumMod val="90000"/>
              </a:schemeClr>
              <a:schemeClr val="phClr">
                <a:tint val="92000"/>
                <a:satMod val="120000"/>
                <a:lumMod val="103000"/>
              </a:schemeClr>
            </a:duotone>
          </a:blip>
          <a:stretch/>
        </a:blipFill>
        <a:blipFill rotWithShape="1">
          <a:blip xmlns:r="http://schemas.openxmlformats.org/officeDocument/2006/relationships" r:embed="rId2">
            <a:duotone>
              <a:schemeClr val="phClr">
                <a:shade val="96000"/>
              </a:schemeClr>
              <a:schemeClr val="phClr">
                <a:tint val="98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Sketchbook</Template>
  <TotalTime>9315</TotalTime>
  <Words>1744</Words>
  <Application>Microsoft Office PowerPoint</Application>
  <PresentationFormat>On-screen Show (4:3)</PresentationFormat>
  <Paragraphs>196</Paragraphs>
  <Slides>23</Slides>
  <Notes>12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5" baseType="lpstr">
      <vt:lpstr>Sketchbook</vt:lpstr>
      <vt:lpstr>Chart</vt:lpstr>
      <vt:lpstr>Early Childhood Education: The National Perspective</vt:lpstr>
      <vt:lpstr>From the months of . . . </vt:lpstr>
      <vt:lpstr>Why all the noise about young children?</vt:lpstr>
      <vt:lpstr>The State of America’s Children </vt:lpstr>
      <vt:lpstr>The State of Early Childhood</vt:lpstr>
      <vt:lpstr>Socioeconomic Status</vt:lpstr>
      <vt:lpstr>Cognitive Skills of Entering Kindergartners  by Family Income (NIEER Analysis of ECLS-K) </vt:lpstr>
      <vt:lpstr>Social Skills of Entering Kindergartners  by Family Income (NIEER Analysis of ECLS-K) </vt:lpstr>
      <vt:lpstr>Learning to Read</vt:lpstr>
      <vt:lpstr>Investment in the Early Years</vt:lpstr>
      <vt:lpstr> Children Ready for School</vt:lpstr>
      <vt:lpstr>Where are our babies, toddlers  and preschoolers?</vt:lpstr>
      <vt:lpstr>Who’s in Charge?</vt:lpstr>
      <vt:lpstr>Race to the Top: Early Learning Challenge Grants </vt:lpstr>
      <vt:lpstr>Action Steps: Possible Areas for Leadership in Developing an Early Childhood System </vt:lpstr>
      <vt:lpstr>PowerPoint Presentation</vt:lpstr>
      <vt:lpstr>What worries me the most—  for Missouri and our nation?</vt:lpstr>
      <vt:lpstr>PowerPoint Presentation</vt:lpstr>
      <vt:lpstr>PowerPoint Presentation</vt:lpstr>
      <vt:lpstr>We can work toward . . . </vt:lpstr>
      <vt:lpstr>PowerPoint Presentation</vt:lpstr>
      <vt:lpstr>PowerPoint Presentation</vt:lpstr>
      <vt:lpstr>They thank you for caring—and speaking up!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For My Friend Kathy</dc:title>
  <dc:creator>David Dickinson</dc:creator>
  <cp:lastModifiedBy>thornburgk</cp:lastModifiedBy>
  <cp:revision>176</cp:revision>
  <cp:lastPrinted>2014-10-21T19:44:52Z</cp:lastPrinted>
  <dcterms:created xsi:type="dcterms:W3CDTF">2008-10-12T03:36:28Z</dcterms:created>
  <dcterms:modified xsi:type="dcterms:W3CDTF">2014-11-14T14:04:44Z</dcterms:modified>
</cp:coreProperties>
</file>